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tags/tag8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Default Extension="gif" ContentType="image/gif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ags/tag7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tags/tag3.xml" ContentType="application/vnd.openxmlformats-officedocument.presentationml.tags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comments/comment3.xml" ContentType="application/vnd.openxmlformats-officedocument.presentationml.comment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0" r:id="rId1"/>
  </p:sldMasterIdLst>
  <p:sldIdLst>
    <p:sldId id="256" r:id="rId2"/>
    <p:sldId id="257" r:id="rId3"/>
    <p:sldId id="260" r:id="rId4"/>
    <p:sldId id="258" r:id="rId5"/>
    <p:sldId id="295" r:id="rId6"/>
    <p:sldId id="262" r:id="rId7"/>
    <p:sldId id="263" r:id="rId8"/>
    <p:sldId id="264" r:id="rId9"/>
    <p:sldId id="301" r:id="rId10"/>
    <p:sldId id="280" r:id="rId11"/>
    <p:sldId id="302" r:id="rId12"/>
    <p:sldId id="281" r:id="rId13"/>
    <p:sldId id="287" r:id="rId14"/>
    <p:sldId id="303" r:id="rId15"/>
    <p:sldId id="289" r:id="rId16"/>
    <p:sldId id="290" r:id="rId17"/>
    <p:sldId id="267" r:id="rId18"/>
    <p:sldId id="268" r:id="rId19"/>
    <p:sldId id="269" r:id="rId20"/>
    <p:sldId id="270" r:id="rId21"/>
    <p:sldId id="271" r:id="rId22"/>
    <p:sldId id="292" r:id="rId23"/>
    <p:sldId id="293" r:id="rId24"/>
    <p:sldId id="294" r:id="rId25"/>
    <p:sldId id="272" r:id="rId26"/>
    <p:sldId id="273" r:id="rId27"/>
    <p:sldId id="296" r:id="rId28"/>
    <p:sldId id="297" r:id="rId29"/>
    <p:sldId id="298" r:id="rId30"/>
    <p:sldId id="274" r:id="rId31"/>
    <p:sldId id="299" r:id="rId32"/>
    <p:sldId id="300" r:id="rId33"/>
    <p:sldId id="275" r:id="rId34"/>
    <p:sldId id="277" r:id="rId35"/>
    <p:sldId id="304" r:id="rId36"/>
    <p:sldId id="278" r:id="rId37"/>
    <p:sldId id="282" r:id="rId38"/>
  </p:sldIdLst>
  <p:sldSz cx="9144000" cy="6858000" type="screen4x3"/>
  <p:notesSz cx="6858000" cy="914400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ljosa" initials="a" lastIdx="19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2017" autoAdjust="0"/>
    <p:restoredTop sz="94660"/>
  </p:normalViewPr>
  <p:slideViewPr>
    <p:cSldViewPr>
      <p:cViewPr varScale="1">
        <p:scale>
          <a:sx n="110" d="100"/>
          <a:sy n="110" d="100"/>
        </p:scale>
        <p:origin x="-182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2-06-29T09:44:07.564" idx="4">
    <p:pos x="146" y="146"/>
    <p:text>tell photometric error can be minimized by exhaustive search over consistency volume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2-07-03T14:19:16.945" idx="7">
    <p:pos x="10" y="10"/>
    <p:text>estimate pose of the camera by finding parameters of motion that generate synthetic view that best matches live video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2-07-04T21:28:57.592" idx="16">
    <p:pos x="10" y="10"/>
    <p:text>L1 norm of gradient of u(x) is some measure of the amount of oscillation found in the function u(x).</p:tex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sl-S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AAF7-A25A-4E7A-9F0A-28ACA1745E8F}" type="datetimeFigureOut">
              <a:rPr lang="sl-SI" smtClean="0"/>
              <a:pPr/>
              <a:t>12.7.2012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20C22-8A50-44EB-B541-250D96D675C5}" type="slidenum">
              <a:rPr lang="sl-SI" smtClean="0"/>
              <a:pPr/>
              <a:t>‹#›</a:t>
            </a:fld>
            <a:endParaRPr lang="sl-SI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AAF7-A25A-4E7A-9F0A-28ACA1745E8F}" type="datetimeFigureOut">
              <a:rPr lang="sl-SI" smtClean="0"/>
              <a:pPr/>
              <a:t>12.7.2012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20C22-8A50-44EB-B541-250D96D675C5}" type="slidenum">
              <a:rPr lang="sl-SI" smtClean="0"/>
              <a:pPr/>
              <a:t>‹#›</a:t>
            </a:fld>
            <a:endParaRPr lang="sl-SI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AAF7-A25A-4E7A-9F0A-28ACA1745E8F}" type="datetimeFigureOut">
              <a:rPr lang="sl-SI" smtClean="0"/>
              <a:pPr/>
              <a:t>12.7.2012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20C22-8A50-44EB-B541-250D96D675C5}" type="slidenum">
              <a:rPr lang="sl-SI" smtClean="0"/>
              <a:pPr/>
              <a:t>‹#›</a:t>
            </a:fld>
            <a:endParaRPr lang="sl-SI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AAF7-A25A-4E7A-9F0A-28ACA1745E8F}" type="datetimeFigureOut">
              <a:rPr lang="sl-SI" smtClean="0"/>
              <a:pPr/>
              <a:t>12.7.2012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20C22-8A50-44EB-B541-250D96D675C5}" type="slidenum">
              <a:rPr lang="sl-SI" smtClean="0"/>
              <a:pPr/>
              <a:t>‹#›</a:t>
            </a:fld>
            <a:endParaRPr lang="sl-SI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AAF7-A25A-4E7A-9F0A-28ACA1745E8F}" type="datetimeFigureOut">
              <a:rPr lang="sl-SI" smtClean="0"/>
              <a:pPr/>
              <a:t>12.7.2012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20C22-8A50-44EB-B541-250D96D675C5}" type="slidenum">
              <a:rPr lang="sl-SI" smtClean="0"/>
              <a:pPr/>
              <a:t>‹#›</a:t>
            </a:fld>
            <a:endParaRPr lang="sl-SI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AAF7-A25A-4E7A-9F0A-28ACA1745E8F}" type="datetimeFigureOut">
              <a:rPr lang="sl-SI" smtClean="0"/>
              <a:pPr/>
              <a:t>12.7.2012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20C22-8A50-44EB-B541-250D96D675C5}" type="slidenum">
              <a:rPr lang="sl-SI" smtClean="0"/>
              <a:pPr/>
              <a:t>‹#›</a:t>
            </a:fld>
            <a:endParaRPr lang="sl-SI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AAF7-A25A-4E7A-9F0A-28ACA1745E8F}" type="datetimeFigureOut">
              <a:rPr lang="sl-SI" smtClean="0"/>
              <a:pPr/>
              <a:t>12.7.2012</a:t>
            </a:fld>
            <a:endParaRPr lang="sl-S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20C22-8A50-44EB-B541-250D96D675C5}" type="slidenum">
              <a:rPr lang="sl-SI" smtClean="0"/>
              <a:pPr/>
              <a:t>‹#›</a:t>
            </a:fld>
            <a:endParaRPr lang="sl-SI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AAF7-A25A-4E7A-9F0A-28ACA1745E8F}" type="datetimeFigureOut">
              <a:rPr lang="sl-SI" smtClean="0"/>
              <a:pPr/>
              <a:t>12.7.2012</a:t>
            </a:fld>
            <a:endParaRPr lang="sl-S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20C22-8A50-44EB-B541-250D96D675C5}" type="slidenum">
              <a:rPr lang="sl-SI" smtClean="0"/>
              <a:pPr/>
              <a:t>‹#›</a:t>
            </a:fld>
            <a:endParaRPr lang="sl-SI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AAF7-A25A-4E7A-9F0A-28ACA1745E8F}" type="datetimeFigureOut">
              <a:rPr lang="sl-SI" smtClean="0"/>
              <a:pPr/>
              <a:t>12.7.2012</a:t>
            </a:fld>
            <a:endParaRPr lang="sl-S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20C22-8A50-44EB-B541-250D96D675C5}" type="slidenum">
              <a:rPr lang="sl-SI" smtClean="0"/>
              <a:pPr/>
              <a:t>‹#›</a:t>
            </a:fld>
            <a:endParaRPr lang="sl-SI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AAF7-A25A-4E7A-9F0A-28ACA1745E8F}" type="datetimeFigureOut">
              <a:rPr lang="sl-SI" smtClean="0"/>
              <a:pPr/>
              <a:t>12.7.2012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20C22-8A50-44EB-B541-250D96D675C5}" type="slidenum">
              <a:rPr lang="sl-SI" smtClean="0"/>
              <a:pPr/>
              <a:t>‹#›</a:t>
            </a:fld>
            <a:endParaRPr lang="sl-SI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l-S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AAF7-A25A-4E7A-9F0A-28ACA1745E8F}" type="datetimeFigureOut">
              <a:rPr lang="sl-SI" smtClean="0"/>
              <a:pPr/>
              <a:t>12.7.2012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20C22-8A50-44EB-B541-250D96D675C5}" type="slidenum">
              <a:rPr lang="sl-SI" smtClean="0"/>
              <a:pPr/>
              <a:t>‹#›</a:t>
            </a:fld>
            <a:endParaRPr lang="sl-SI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sl-S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l-S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0AAF7-A25A-4E7A-9F0A-28ACA1745E8F}" type="datetimeFigureOut">
              <a:rPr lang="sl-SI" smtClean="0"/>
              <a:pPr/>
              <a:t>12.7.2012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820C22-8A50-44EB-B541-250D96D675C5}" type="slidenum">
              <a:rPr lang="sl-SI" smtClean="0"/>
              <a:pPr/>
              <a:t>‹#›</a:t>
            </a:fld>
            <a:endParaRPr lang="sl-S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4022" r:id="rId2"/>
    <p:sldLayoutId id="2147484023" r:id="rId3"/>
    <p:sldLayoutId id="2147484024" r:id="rId4"/>
    <p:sldLayoutId id="2147484025" r:id="rId5"/>
    <p:sldLayoutId id="2147484026" r:id="rId6"/>
    <p:sldLayoutId id="2147484027" r:id="rId7"/>
    <p:sldLayoutId id="2147484028" r:id="rId8"/>
    <p:sldLayoutId id="2147484029" r:id="rId9"/>
    <p:sldLayoutId id="2147484030" r:id="rId10"/>
    <p:sldLayoutId id="214748403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l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gif"/><Relationship Id="rId3" Type="http://schemas.openxmlformats.org/officeDocument/2006/relationships/image" Target="../media/image32.gif"/><Relationship Id="rId7" Type="http://schemas.openxmlformats.org/officeDocument/2006/relationships/image" Target="../media/image36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gif"/><Relationship Id="rId5" Type="http://schemas.openxmlformats.org/officeDocument/2006/relationships/image" Target="../media/image34.gif"/><Relationship Id="rId4" Type="http://schemas.openxmlformats.org/officeDocument/2006/relationships/image" Target="../media/image33.gif"/><Relationship Id="rId9" Type="http://schemas.openxmlformats.org/officeDocument/2006/relationships/image" Target="../media/image38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7" Type="http://schemas.openxmlformats.org/officeDocument/2006/relationships/image" Target="../media/image43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42.gif"/><Relationship Id="rId5" Type="http://schemas.openxmlformats.org/officeDocument/2006/relationships/image" Target="../media/image41.gif"/><Relationship Id="rId4" Type="http://schemas.openxmlformats.org/officeDocument/2006/relationships/image" Target="../media/image40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47.gif"/><Relationship Id="rId4" Type="http://schemas.openxmlformats.org/officeDocument/2006/relationships/image" Target="../media/image46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58.gif"/><Relationship Id="rId4" Type="http://schemas.openxmlformats.org/officeDocument/2006/relationships/image" Target="../media/image57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gif"/><Relationship Id="rId3" Type="http://schemas.openxmlformats.org/officeDocument/2006/relationships/image" Target="../media/image57.gif"/><Relationship Id="rId7" Type="http://schemas.openxmlformats.org/officeDocument/2006/relationships/image" Target="../media/image63.gif"/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gif"/><Relationship Id="rId5" Type="http://schemas.openxmlformats.org/officeDocument/2006/relationships/image" Target="../media/image61.gif"/><Relationship Id="rId4" Type="http://schemas.openxmlformats.org/officeDocument/2006/relationships/image" Target="../media/image60.gif"/><Relationship Id="rId9" Type="http://schemas.openxmlformats.org/officeDocument/2006/relationships/image" Target="../media/image65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69.gif"/><Relationship Id="rId5" Type="http://schemas.openxmlformats.org/officeDocument/2006/relationships/image" Target="../media/image68.gif"/><Relationship Id="rId4" Type="http://schemas.openxmlformats.org/officeDocument/2006/relationships/image" Target="../media/image67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72.gif"/><Relationship Id="rId5" Type="http://schemas.openxmlformats.org/officeDocument/2006/relationships/image" Target="../media/image71.gif"/><Relationship Id="rId4" Type="http://schemas.openxmlformats.org/officeDocument/2006/relationships/image" Target="../media/image66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75.gif"/><Relationship Id="rId5" Type="http://schemas.openxmlformats.org/officeDocument/2006/relationships/image" Target="../media/image74.gif"/><Relationship Id="rId4" Type="http://schemas.openxmlformats.org/officeDocument/2006/relationships/image" Target="../media/image46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gif"/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gif"/><Relationship Id="rId5" Type="http://schemas.openxmlformats.org/officeDocument/2006/relationships/image" Target="../media/image79.gif"/><Relationship Id="rId4" Type="http://schemas.openxmlformats.org/officeDocument/2006/relationships/image" Target="../media/image78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gif"/><Relationship Id="rId7" Type="http://schemas.openxmlformats.org/officeDocument/2006/relationships/image" Target="../media/image84.gif"/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gif"/><Relationship Id="rId5" Type="http://schemas.openxmlformats.org/officeDocument/2006/relationships/image" Target="../media/image57.gif"/><Relationship Id="rId4" Type="http://schemas.openxmlformats.org/officeDocument/2006/relationships/image" Target="../media/image59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87.gif"/><Relationship Id="rId4" Type="http://schemas.openxmlformats.org/officeDocument/2006/relationships/image" Target="../media/image86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gif"/><Relationship Id="rId2" Type="http://schemas.openxmlformats.org/officeDocument/2006/relationships/image" Target="../media/image8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gif"/><Relationship Id="rId4" Type="http://schemas.openxmlformats.org/officeDocument/2006/relationships/image" Target="../media/image63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15.gif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7" Type="http://schemas.openxmlformats.org/officeDocument/2006/relationships/image" Target="../media/image25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gif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85860"/>
            <a:ext cx="7772400" cy="1470025"/>
          </a:xfrm>
        </p:spPr>
        <p:txBody>
          <a:bodyPr>
            <a:noAutofit/>
          </a:bodyPr>
          <a:lstStyle/>
          <a:p>
            <a:r>
              <a:rPr sz="480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DTAM: Dense </a:t>
            </a:r>
            <a:r>
              <a:rPr lang="en-US" sz="48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</a:t>
            </a:r>
            <a:r>
              <a:rPr sz="480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racking and </a:t>
            </a:r>
            <a:r>
              <a:rPr lang="en-US" sz="48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Mapping</a:t>
            </a:r>
            <a:r>
              <a:rPr sz="480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in </a:t>
            </a:r>
            <a:r>
              <a:rPr lang="en-US" sz="48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</a:t>
            </a:r>
            <a:r>
              <a:rPr sz="480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eal-</a:t>
            </a:r>
            <a:r>
              <a:rPr lang="en-US" sz="48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</a:t>
            </a:r>
            <a:r>
              <a:rPr sz="480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ime</a:t>
            </a:r>
            <a:endParaRPr lang="sl-SI" sz="4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28934"/>
            <a:ext cx="6400800" cy="121444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Cognitive Robotics Seminar</a:t>
            </a:r>
          </a:p>
          <a:p>
            <a:r>
              <a:rPr lang="en-US" sz="2400" dirty="0" smtClean="0"/>
              <a:t>Summer Semester 2012</a:t>
            </a:r>
            <a:endParaRPr lang="sl-SI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4357694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Author: A</a:t>
            </a:r>
            <a:r>
              <a:rPr lang="sl-SI" sz="1600" dirty="0" smtClean="0"/>
              <a:t>ljoša Ošep</a:t>
            </a:r>
          </a:p>
          <a:p>
            <a:pPr algn="ctr"/>
            <a:r>
              <a:rPr lang="en-US" sz="1600" dirty="0" smtClean="0"/>
              <a:t>Mentor: J</a:t>
            </a:r>
            <a:r>
              <a:rPr lang="de-DE" sz="1600" dirty="0" smtClean="0"/>
              <a:t>örg Stückler</a:t>
            </a:r>
            <a:endParaRPr lang="sl-SI" sz="1600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43240" y="5429264"/>
            <a:ext cx="2533651" cy="879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Inverse Depth Map Computation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Inverse depth map can be computed by minimizing the photometric error </a:t>
            </a:r>
            <a:r>
              <a:rPr lang="en-US" sz="1800" dirty="0" smtClean="0"/>
              <a:t>(exhaustive search over the volume)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But …</a:t>
            </a:r>
            <a:endParaRPr lang="sl-SI" dirty="0"/>
          </a:p>
        </p:txBody>
      </p:sp>
      <p:pic>
        <p:nvPicPr>
          <p:cNvPr id="37890" name="Picture 2" descr="http://latex.codecogs.com/gif.latex?\huge%20\dpi%7b300%7d%20min_d%20\mathbf%7bC%7d(\mathbf%7bu%7d,d)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86050" y="2786058"/>
            <a:ext cx="2928958" cy="567248"/>
          </a:xfrm>
          <a:prstGeom prst="rect">
            <a:avLst/>
          </a:prstGeom>
          <a:noFill/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86050" y="3939047"/>
            <a:ext cx="3357586" cy="2527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52400" dist="635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0" y="6627192"/>
            <a:ext cx="90011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Image credits: </a:t>
            </a:r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R.A. </a:t>
            </a:r>
            <a:r>
              <a:rPr lang="en-US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Newcombe</a:t>
            </a:r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et. al.,: DTAM: Dense Tracking and Mapping in Real-Time, ICCV ’11 </a:t>
            </a:r>
            <a:endParaRPr lang="sl-SI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Inverse Depth Map Computation</a:t>
            </a:r>
            <a:endParaRPr lang="sl-SI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14546" y="1357298"/>
            <a:ext cx="4286280" cy="2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52400" dist="635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-30000"/>
          </a:blip>
          <a:srcRect/>
          <a:stretch>
            <a:fillRect/>
          </a:stretch>
        </p:blipFill>
        <p:spPr bwMode="auto">
          <a:xfrm>
            <a:off x="142844" y="4002783"/>
            <a:ext cx="8829699" cy="2569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0" y="6627192"/>
            <a:ext cx="90011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Image credits</a:t>
            </a:r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R.A. </a:t>
            </a:r>
            <a:r>
              <a:rPr lang="en-US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Newcombe</a:t>
            </a:r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et. al.,: DTAM: Dense Tracking and Mapping in Real-Time, ICCV ’11 </a:t>
            </a:r>
            <a:endParaRPr lang="sl-SI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Based on image alignment against dense model</a:t>
            </a:r>
          </a:p>
          <a:p>
            <a:r>
              <a:rPr lang="en-US" dirty="0" smtClean="0"/>
              <a:t>Coarse-to-fine strategy</a:t>
            </a:r>
          </a:p>
          <a:p>
            <a:pPr lvl="1"/>
            <a:r>
              <a:rPr lang="en-US" dirty="0" smtClean="0"/>
              <a:t>Pyramid hierarchy of images</a:t>
            </a:r>
          </a:p>
          <a:p>
            <a:r>
              <a:rPr lang="en-US" dirty="0" smtClean="0"/>
              <a:t>Lucas-</a:t>
            </a:r>
            <a:r>
              <a:rPr lang="en-US" dirty="0" err="1" smtClean="0"/>
              <a:t>Kanade</a:t>
            </a:r>
            <a:r>
              <a:rPr lang="en-US" dirty="0" smtClean="0"/>
              <a:t> algorithm</a:t>
            </a:r>
          </a:p>
          <a:p>
            <a:pPr lvl="1"/>
            <a:r>
              <a:rPr lang="en-US" dirty="0" smtClean="0"/>
              <a:t>Estimate “warp” between images</a:t>
            </a:r>
          </a:p>
          <a:p>
            <a:pPr lvl="1"/>
            <a:r>
              <a:rPr lang="en-US" dirty="0" smtClean="0"/>
              <a:t>Iterative minimization of a cost function</a:t>
            </a:r>
          </a:p>
          <a:p>
            <a:pPr lvl="1"/>
            <a:r>
              <a:rPr lang="en-US" dirty="0" smtClean="0"/>
              <a:t>Parameters of warp correspond to dimensionality of search space</a:t>
            </a:r>
          </a:p>
          <a:p>
            <a:pPr lvl="1">
              <a:buNone/>
            </a:pPr>
            <a:endParaRPr lang="en-US" dirty="0" smtClean="0"/>
          </a:p>
          <a:p>
            <a:endParaRPr lang="en-US" dirty="0" smtClean="0"/>
          </a:p>
        </p:txBody>
      </p:sp>
      <p:pic>
        <p:nvPicPr>
          <p:cNvPr id="14337" name="Picture 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-40000"/>
          </a:blip>
          <a:srcRect/>
          <a:stretch>
            <a:fillRect/>
          </a:stretch>
        </p:blipFill>
        <p:spPr bwMode="auto">
          <a:xfrm>
            <a:off x="5519677" y="2214554"/>
            <a:ext cx="3624322" cy="2219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0" y="6627192"/>
            <a:ext cx="90011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Image credits: </a:t>
            </a:r>
            <a:r>
              <a:rPr lang="en-US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Lovegrove</a:t>
            </a:r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et. al.,: Real-Time Spherical </a:t>
            </a:r>
            <a:r>
              <a:rPr lang="en-US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Mosaicing</a:t>
            </a:r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using Whole Image Alignment, ECCV‘10</a:t>
            </a:r>
            <a:endParaRPr lang="sl-SI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Two stages</a:t>
            </a:r>
          </a:p>
          <a:p>
            <a:pPr lvl="1"/>
            <a:r>
              <a:rPr lang="en-US" dirty="0" smtClean="0"/>
              <a:t>Constrained rotation estimation</a:t>
            </a:r>
          </a:p>
          <a:p>
            <a:pPr lvl="2"/>
            <a:r>
              <a:rPr lang="en-US" dirty="0" smtClean="0"/>
              <a:t>Use coarser scales</a:t>
            </a:r>
          </a:p>
          <a:p>
            <a:pPr lvl="2"/>
            <a:r>
              <a:rPr lang="en-US" dirty="0" smtClean="0"/>
              <a:t>Rough estimate of pose</a:t>
            </a:r>
          </a:p>
          <a:p>
            <a:pPr lvl="1"/>
            <a:r>
              <a:rPr lang="en-US" dirty="0" smtClean="0"/>
              <a:t>Accurate 6-DOF pose refinement</a:t>
            </a:r>
          </a:p>
          <a:p>
            <a:pPr lvl="2"/>
            <a:r>
              <a:rPr lang="en-US" dirty="0" smtClean="0"/>
              <a:t>Set virtual camera    at location</a:t>
            </a:r>
          </a:p>
          <a:p>
            <a:pPr lvl="3"/>
            <a:r>
              <a:rPr lang="en-US" dirty="0" smtClean="0"/>
              <a:t>Project dense model to the virtual camera</a:t>
            </a:r>
          </a:p>
          <a:p>
            <a:pPr lvl="3"/>
            <a:r>
              <a:rPr lang="en-US" dirty="0" smtClean="0"/>
              <a:t>Image      , inverse depth image</a:t>
            </a:r>
          </a:p>
          <a:p>
            <a:pPr lvl="2"/>
            <a:r>
              <a:rPr lang="en-US" dirty="0" smtClean="0"/>
              <a:t>Align live image     and      to estimate</a:t>
            </a:r>
          </a:p>
          <a:p>
            <a:pPr lvl="2"/>
            <a:r>
              <a:rPr lang="en-US" dirty="0" smtClean="0"/>
              <a:t>Final pose estimate</a:t>
            </a:r>
            <a:endParaRPr lang="sl-SI" dirty="0" smtClean="0"/>
          </a:p>
          <a:p>
            <a:pPr>
              <a:buNone/>
            </a:pPr>
            <a:endParaRPr lang="en-US" dirty="0" smtClean="0"/>
          </a:p>
        </p:txBody>
      </p:sp>
      <p:pic>
        <p:nvPicPr>
          <p:cNvPr id="4" name="Picture 2" descr="http://latex.codecogs.com/gif.latex?\huge%20\dpi%7b300%7d%20\hat%7bT%7d_%7bwl%7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4876" y="3071810"/>
            <a:ext cx="332216" cy="285752"/>
          </a:xfrm>
          <a:prstGeom prst="rect">
            <a:avLst/>
          </a:prstGeom>
          <a:noFill/>
        </p:spPr>
      </p:pic>
      <p:pic>
        <p:nvPicPr>
          <p:cNvPr id="5" name="Picture 2" descr="http://latex.codecogs.com/gif.latex?\huge%20\dpi%7b300%7d%20v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00496" y="3990762"/>
            <a:ext cx="142876" cy="152618"/>
          </a:xfrm>
          <a:prstGeom prst="rect">
            <a:avLst/>
          </a:prstGeom>
          <a:noFill/>
        </p:spPr>
      </p:pic>
      <p:pic>
        <p:nvPicPr>
          <p:cNvPr id="6" name="Picture 4" descr="http://latex.codecogs.com/gif.latex?\huge%20\dpi%7b300%7d%20T_%7bwv%7d%20=\hat%7bT%7d_%7bwl%7d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72132" y="3936501"/>
            <a:ext cx="1000132" cy="278317"/>
          </a:xfrm>
          <a:prstGeom prst="rect">
            <a:avLst/>
          </a:prstGeom>
          <a:noFill/>
        </p:spPr>
      </p:pic>
      <p:pic>
        <p:nvPicPr>
          <p:cNvPr id="7" name="Picture 6" descr="http://latex.codecogs.com/gif.latex?\huge%20\dpi%7b300%7d%20I_v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00562" y="5056198"/>
            <a:ext cx="214314" cy="230190"/>
          </a:xfrm>
          <a:prstGeom prst="rect">
            <a:avLst/>
          </a:prstGeom>
          <a:noFill/>
        </p:spPr>
      </p:pic>
      <p:pic>
        <p:nvPicPr>
          <p:cNvPr id="8" name="Picture 8" descr="http://latex.codecogs.com/gif.latex?\huge%20\dpi%7b300%7d%20\xi_v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83167" y="4643446"/>
            <a:ext cx="188965" cy="214314"/>
          </a:xfrm>
          <a:prstGeom prst="rect">
            <a:avLst/>
          </a:prstGeom>
          <a:noFill/>
        </p:spPr>
      </p:pic>
      <p:pic>
        <p:nvPicPr>
          <p:cNvPr id="9" name="Picture 10" descr="http://latex.codecogs.com/gif.latex?\huge%20\dpi%7b300%7d%20I_l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696885" y="5045285"/>
            <a:ext cx="160735" cy="241103"/>
          </a:xfrm>
          <a:prstGeom prst="rect">
            <a:avLst/>
          </a:prstGeom>
          <a:noFill/>
        </p:spPr>
      </p:pic>
      <p:pic>
        <p:nvPicPr>
          <p:cNvPr id="10" name="Picture 12" descr="http://latex.codecogs.com/gif.latex?\huge%20\dpi%7b300%7d%20T_%7blv%7d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286513" y="5072074"/>
            <a:ext cx="285751" cy="218922"/>
          </a:xfrm>
          <a:prstGeom prst="rect">
            <a:avLst/>
          </a:prstGeom>
          <a:noFill/>
        </p:spPr>
      </p:pic>
      <p:pic>
        <p:nvPicPr>
          <p:cNvPr id="11" name="Picture 6" descr="http://latex.codecogs.com/gif.latex?\huge%20\dpi%7b300%7d%20I_v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488" y="4643446"/>
            <a:ext cx="199535" cy="214314"/>
          </a:xfrm>
          <a:prstGeom prst="rect">
            <a:avLst/>
          </a:prstGeom>
          <a:noFill/>
        </p:spPr>
      </p:pic>
      <p:pic>
        <p:nvPicPr>
          <p:cNvPr id="12" name="Picture 14" descr="http://latex.codecogs.com/gif.latex?\huge%20\dpi%7b300%7d%20T_%7bwl%7d%20=%20T_%7bwv%7dT_%7blv%7d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124401" y="5429264"/>
            <a:ext cx="1304855" cy="21558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6-DOF Image Alignment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351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Gauss-Newton gradient descent non-linear optimization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Non-linear expression </a:t>
            </a:r>
            <a:r>
              <a:rPr lang="en-US" dirty="0" err="1" smtClean="0"/>
              <a:t>linearized</a:t>
            </a:r>
            <a:r>
              <a:rPr lang="en-US" dirty="0" smtClean="0"/>
              <a:t> by first-order Taylor expansion</a:t>
            </a:r>
            <a:endParaRPr lang="sl-SI" dirty="0"/>
          </a:p>
        </p:txBody>
      </p:sp>
      <p:pic>
        <p:nvPicPr>
          <p:cNvPr id="57346" name="Picture 2" descr="http://latex.codecogs.com/gif.latex?\huge%20\dpi%7b300%7d%20F(\psi%20)%20=%20\frac%7b1%7d%7b2%7d%20\sum_%7b\mathbf%7bu%7d%20\in%20\Omega%20%7d%20(f_\mathbf%7bu%7d(\psi))%5e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4234" y="2593529"/>
            <a:ext cx="3147700" cy="906909"/>
          </a:xfrm>
          <a:prstGeom prst="rect">
            <a:avLst/>
          </a:prstGeom>
          <a:noFill/>
        </p:spPr>
      </p:pic>
      <p:pic>
        <p:nvPicPr>
          <p:cNvPr id="57350" name="Picture 6" descr="http://latex.codecogs.com/gif.latex?\LARGE%20\dpi%7b300%7d%20T_%7blv%7d(\psi)%20=%20exp(\sum_%7bi=1%7d%5e6%20\psi_i\underset%7bSE(3)%7d%7bgen_i%7d)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7224" y="4429132"/>
            <a:ext cx="3286148" cy="926198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285852" y="2786058"/>
            <a:ext cx="285752" cy="357190"/>
          </a:xfrm>
          <a:prstGeom prst="rect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8" name="Rectangle 7"/>
          <p:cNvSpPr/>
          <p:nvPr/>
        </p:nvSpPr>
        <p:spPr>
          <a:xfrm>
            <a:off x="5072066" y="2285992"/>
            <a:ext cx="3214710" cy="1285884"/>
          </a:xfrm>
          <a:prstGeom prst="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pic>
        <p:nvPicPr>
          <p:cNvPr id="57352" name="Picture 8" descr="http://latex.codecogs.com/gif.latex?\LARGE%20\dpi%7b300%7d%20\psi%20\in%20\mathbb%7bR%7d%5e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57884" y="2442298"/>
            <a:ext cx="1500198" cy="558074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5286380" y="2500306"/>
            <a:ext cx="2643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Belongs to Lie Algebra</a:t>
            </a:r>
            <a:endParaRPr lang="sl-SI" dirty="0"/>
          </a:p>
        </p:txBody>
      </p:sp>
      <p:pic>
        <p:nvPicPr>
          <p:cNvPr id="57354" name="Picture 10" descr="http://latex.codecogs.com/gif.latex?\LARGE%20\dpi%7b300%7d%20se_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500958" y="3143248"/>
            <a:ext cx="428628" cy="218517"/>
          </a:xfrm>
          <a:prstGeom prst="rect">
            <a:avLst/>
          </a:prstGeom>
          <a:noFill/>
        </p:spPr>
      </p:pic>
      <p:cxnSp>
        <p:nvCxnSpPr>
          <p:cNvPr id="13" name="Straight Connector 12"/>
          <p:cNvCxnSpPr/>
          <p:nvPr/>
        </p:nvCxnSpPr>
        <p:spPr>
          <a:xfrm>
            <a:off x="1571604" y="3143248"/>
            <a:ext cx="3500462" cy="428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571604" y="2285992"/>
            <a:ext cx="3500462" cy="500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356" name="Picture 12" descr="http://latex.codecogs.com/gif.latex?\LARGE%20\dpi%7b300%7d%20f_\mathbf%7bu%7d(\psi)%20=%20\mathbf%7bI%7d_l(\pi(KT_%7blv%7d(\psi)\pi%5e%7b-1%7d(\mathbf%7bu%7d,%20\xi_v(\mathbf%7bu%7d))))%20-%20\mathbf%7bI%7d_v(\mathbf%7bu%7d)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57224" y="3714752"/>
            <a:ext cx="7215238" cy="454172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 to Inverse Depth Map Computation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Featureless regions are prone to false minima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Solution: Regularization term</a:t>
            </a:r>
          </a:p>
          <a:p>
            <a:pPr lvl="1"/>
            <a:r>
              <a:rPr lang="en-US" dirty="0" smtClean="0"/>
              <a:t>We want to penalize deviation from spatially smooth solution</a:t>
            </a:r>
          </a:p>
          <a:p>
            <a:pPr lvl="1"/>
            <a:r>
              <a:rPr lang="en-US" dirty="0" smtClean="0"/>
              <a:t>But preserve edges and discontinuities</a:t>
            </a:r>
          </a:p>
          <a:p>
            <a:endParaRPr lang="sl-SI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71802" y="2190094"/>
            <a:ext cx="2500330" cy="1881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52400" dist="63500" dir="2700000" sx="101000" sy="101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Functional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Regularized cost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 </a:t>
            </a:r>
            <a:endParaRPr lang="sl-SI" dirty="0"/>
          </a:p>
        </p:txBody>
      </p:sp>
      <p:pic>
        <p:nvPicPr>
          <p:cNvPr id="2052" name="Picture 4" descr="http://latex.codecogs.com/gif.latex?\LARGE%20\dpi%7b300%7d%20E_%7b\xi%20%7d%20=%20\int_%7b\Omega%20%7d%20\left%20\%7b%20g(\mathbf%7bu%7d)%20\left%20\|%20\nabla%20\xi%20(\mathbf%7bu%7d)%20\right%20\|_%7b\epsilon%20%7d%20+%20\lambda%20\mathbf%7bC%7d(\mathbf%7bu%7d,%20\xi(\mathbf%7bu%7d)%20)%20\right%20\%7d%20d\mathbf%7bu%7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2334276"/>
            <a:ext cx="7339060" cy="928694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500298" y="2357430"/>
            <a:ext cx="2500330" cy="785818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7" name="Rectangle 6"/>
          <p:cNvSpPr/>
          <p:nvPr/>
        </p:nvSpPr>
        <p:spPr>
          <a:xfrm>
            <a:off x="5357818" y="2357430"/>
            <a:ext cx="2143140" cy="785818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8" name="Rectangle 7"/>
          <p:cNvSpPr/>
          <p:nvPr/>
        </p:nvSpPr>
        <p:spPr>
          <a:xfrm>
            <a:off x="1643042" y="3334408"/>
            <a:ext cx="345753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Regularization term</a:t>
            </a:r>
            <a:endParaRPr lang="en-US" sz="28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00677" y="3334408"/>
            <a:ext cx="374328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Photometric cost term</a:t>
            </a:r>
            <a:endParaRPr lang="en-US" sz="28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2056" name="Picture 8" descr="http://latex.codecogs.com/gif.latex?\huge%20\dpi%7b300%7d%20\left%20\|%20x%20\right%20\|_%7b\epsilon%20%7d%20=%20\left\%7b\begin%7bmatrix%7d%20\frac%7b\left%20\|%20x%20\right%20\|_%7b2%7d%5e%7b2%7d%7d%7b2\epsilon%7d%20&amp;%20\quad%20\left%20\|%20x%20\right%20\|_2\leq%20\epsilon%20\\%20\left%20\|%20x%20\right%20\|_1%20-%20\frac%7b\epsilon%7d%7b2%7d%20&amp;%20\quad%20else%20\end%7bmatrix%7d\right.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5786" y="4067128"/>
            <a:ext cx="5357850" cy="1290698"/>
          </a:xfrm>
          <a:prstGeom prst="rect">
            <a:avLst/>
          </a:prstGeom>
          <a:noFill/>
        </p:spPr>
      </p:pic>
      <p:pic>
        <p:nvPicPr>
          <p:cNvPr id="2058" name="Picture 10" descr="http://latex.codecogs.com/gif.latex?\huge%20\dpi%7b300%7d%20g(\mathbf%7bu%7d)%20=%20e%5e%7b-\alpha%20\left%20\|%20\nabla%20I_r(\mathbf%7bu%7d)%20\right%20\|_2%5e\beta%7d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38383" y="5755593"/>
            <a:ext cx="3233551" cy="602365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6072198" y="4429132"/>
            <a:ext cx="245740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Huber norm</a:t>
            </a:r>
            <a:endParaRPr lang="en-US" sz="28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43306" y="5786454"/>
            <a:ext cx="245740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Weight</a:t>
            </a:r>
            <a:endParaRPr lang="en-US" sz="28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3" grpId="0" build="allAtOnce"/>
      <p:bldP spid="14" grpId="0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Variation (TV) Regularization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97232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</a:t>
            </a:r>
            <a:r>
              <a:rPr lang="en-US" baseline="-25000" dirty="0" smtClean="0"/>
              <a:t>1</a:t>
            </a:r>
            <a:r>
              <a:rPr lang="en-US" dirty="0" smtClean="0"/>
              <a:t> penalization of gradient magnitudes</a:t>
            </a:r>
          </a:p>
          <a:p>
            <a:pPr lvl="1"/>
            <a:r>
              <a:rPr lang="en-US" dirty="0" smtClean="0"/>
              <a:t>Favors sparse, piecewise-constant solutions</a:t>
            </a:r>
          </a:p>
          <a:p>
            <a:pPr lvl="1"/>
            <a:r>
              <a:rPr lang="en-US" dirty="0" smtClean="0"/>
              <a:t>Allows sharp discontinuities in the solution</a:t>
            </a:r>
          </a:p>
          <a:p>
            <a:r>
              <a:rPr lang="en-US" dirty="0" smtClean="0"/>
              <a:t>Problem</a:t>
            </a:r>
          </a:p>
          <a:p>
            <a:pPr lvl="1"/>
            <a:r>
              <a:rPr lang="en-US" dirty="0" err="1" smtClean="0"/>
              <a:t>Staircasing</a:t>
            </a:r>
            <a:endParaRPr lang="en-US" dirty="0" smtClean="0"/>
          </a:p>
          <a:p>
            <a:pPr lvl="1"/>
            <a:r>
              <a:rPr lang="en-US" dirty="0" smtClean="0"/>
              <a:t>Can be reduced by using quadratic penalization for small gradient magnitudes</a:t>
            </a:r>
          </a:p>
          <a:p>
            <a:pPr lvl="1">
              <a:buNone/>
            </a:pPr>
            <a:endParaRPr lang="sl-SI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15140" y="2699429"/>
            <a:ext cx="2357422" cy="2158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86578" y="4643446"/>
            <a:ext cx="2214578" cy="2061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0" y="6627192"/>
            <a:ext cx="90011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Image credits: </a:t>
            </a:r>
            <a:r>
              <a:rPr lang="en-US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Werlberger</a:t>
            </a:r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et. Al.: Anisotropic Huber-L1 Optical Flow, BMVC‘09</a:t>
            </a:r>
            <a:endParaRPr lang="sl-SI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Functional Analysis</a:t>
            </a:r>
            <a:endParaRPr lang="sl-SI" dirty="0"/>
          </a:p>
        </p:txBody>
      </p:sp>
      <p:pic>
        <p:nvPicPr>
          <p:cNvPr id="4" name="Picture 4" descr="http://latex.codecogs.com/gif.latex?\LARGE%20\dpi%7b300%7d%20E_%7b\xi%20%7d%20=%20\int_%7b\Omega%20%7d%20\left%20\%7b%20g(\mathbf%7bu%7d)%20\left%20\|%20\nabla%20\xi%20(\mathbf%7bu%7d)%20\right%20\|_%7b\epsilon%20%7d%20+%20\lambda%20\mathbf%7bC%7d(\mathbf%7bu%7d,%20\xi(\mathbf%7bu%7d)%20)%20\right%20\%7d%20d\mathbf%7bu%7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1571612"/>
            <a:ext cx="7339060" cy="928694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214546" y="1643050"/>
            <a:ext cx="2500330" cy="785818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6" name="Rectangle 5"/>
          <p:cNvSpPr/>
          <p:nvPr/>
        </p:nvSpPr>
        <p:spPr>
          <a:xfrm>
            <a:off x="285720" y="3357562"/>
            <a:ext cx="4214842" cy="3214710"/>
          </a:xfrm>
          <a:prstGeom prst="rect">
            <a:avLst/>
          </a:prstGeom>
          <a:solidFill>
            <a:schemeClr val="accent1">
              <a:alpha val="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85720" y="2428868"/>
            <a:ext cx="1928826" cy="928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>
            <a:off x="4143372" y="2786058"/>
            <a:ext cx="928694" cy="214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5" descr="Huber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928662" y="4714884"/>
            <a:ext cx="2357454" cy="1768091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428596" y="3429000"/>
            <a:ext cx="3929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 Composition of L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and L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norm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Obviously convex </a:t>
            </a:r>
            <a:r>
              <a:rPr lang="en-US" sz="2400" dirty="0" smtClean="0">
                <a:sym typeface="Wingdings" pitchFamily="2" charset="2"/>
              </a:rPr>
              <a:t></a:t>
            </a:r>
            <a:endParaRPr lang="sl-SI" sz="2400" dirty="0"/>
          </a:p>
        </p:txBody>
      </p:sp>
      <p:sp>
        <p:nvSpPr>
          <p:cNvPr id="15" name="Rectangle 14"/>
          <p:cNvSpPr/>
          <p:nvPr/>
        </p:nvSpPr>
        <p:spPr>
          <a:xfrm>
            <a:off x="4643438" y="3357562"/>
            <a:ext cx="4214842" cy="3214710"/>
          </a:xfrm>
          <a:prstGeom prst="rect">
            <a:avLst/>
          </a:prstGeom>
          <a:solidFill>
            <a:schemeClr val="accent1">
              <a:alpha val="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6" name="Rectangle 15"/>
          <p:cNvSpPr/>
          <p:nvPr/>
        </p:nvSpPr>
        <p:spPr>
          <a:xfrm>
            <a:off x="5072066" y="1643050"/>
            <a:ext cx="2143140" cy="785818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cxnSp>
        <p:nvCxnSpPr>
          <p:cNvPr id="18" name="Straight Connector 17"/>
          <p:cNvCxnSpPr/>
          <p:nvPr/>
        </p:nvCxnSpPr>
        <p:spPr>
          <a:xfrm rot="5400000" flipH="1" flipV="1">
            <a:off x="4393405" y="2678901"/>
            <a:ext cx="928694" cy="428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215206" y="2428868"/>
            <a:ext cx="1643074" cy="928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72066" y="3863693"/>
            <a:ext cx="3143272" cy="2851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4857752" y="3500438"/>
            <a:ext cx="3929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 Obviously not convex </a:t>
            </a:r>
            <a:r>
              <a:rPr lang="en-US" sz="2400" dirty="0" smtClean="0">
                <a:sym typeface="Wingdings" pitchFamily="2" charset="2"/>
              </a:rPr>
              <a:t></a:t>
            </a:r>
            <a:endParaRPr lang="sl-SI" sz="2400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4" grpId="0"/>
      <p:bldP spid="15" grpId="0" animBg="1"/>
      <p:bldP spid="16" grpId="0" animBg="1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do Computer Scientists Like Convex Functions?</a:t>
            </a:r>
            <a:endParaRPr lang="sl-SI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42844" y="1428736"/>
            <a:ext cx="4500562" cy="3056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4429124" y="2857496"/>
            <a:ext cx="4633375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857224" y="4643446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Convex function</a:t>
            </a:r>
            <a:endParaRPr lang="sl-SI" dirty="0"/>
          </a:p>
        </p:txBody>
      </p:sp>
      <p:sp>
        <p:nvSpPr>
          <p:cNvPr id="8" name="TextBox 7"/>
          <p:cNvSpPr txBox="1"/>
          <p:nvPr/>
        </p:nvSpPr>
        <p:spPr>
          <a:xfrm>
            <a:off x="5286380" y="6215082"/>
            <a:ext cx="33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Non-Convex function</a:t>
            </a:r>
            <a:endParaRPr lang="sl-SI" dirty="0"/>
          </a:p>
        </p:txBody>
      </p:sp>
      <p:pic>
        <p:nvPicPr>
          <p:cNvPr id="15362" name="Picture 2" descr="http://2media.nowpublic.net/images/56/7d/567d4330074c3b1bfe5065581ea096db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5500694" y="2214554"/>
            <a:ext cx="1200660" cy="1000132"/>
          </a:xfrm>
          <a:prstGeom prst="rect">
            <a:avLst/>
          </a:prstGeom>
          <a:noFill/>
        </p:spPr>
      </p:pic>
      <p:sp>
        <p:nvSpPr>
          <p:cNvPr id="9" name="Oval Callout 8"/>
          <p:cNvSpPr/>
          <p:nvPr/>
        </p:nvSpPr>
        <p:spPr>
          <a:xfrm>
            <a:off x="6500826" y="1500174"/>
            <a:ext cx="2000264" cy="928694"/>
          </a:xfrm>
          <a:prstGeom prst="wedgeEllipseCallout">
            <a:avLst>
              <a:gd name="adj1" fmla="val -40671"/>
              <a:gd name="adj2" fmla="val 4763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Problem,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optimization algorithm?</a:t>
            </a:r>
            <a:endParaRPr lang="sl-SI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Localization and Mapping in robotics</a:t>
            </a:r>
          </a:p>
          <a:p>
            <a:r>
              <a:rPr lang="en-US" dirty="0" smtClean="0"/>
              <a:t>Augmented Reality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6627192"/>
            <a:ext cx="90011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Image credits:</a:t>
            </a:r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Valencia et. al.,: 3D mapping for urban service robots , </a:t>
            </a:r>
            <a:r>
              <a:rPr lang="sl-SI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IROS'09</a:t>
            </a:r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(left);</a:t>
            </a:r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Newcombe</a:t>
            </a:r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et. al.,: DTAM: Dense Tracking and Mapping in Real-Time, ICCV ’11 </a:t>
            </a:r>
            <a:r>
              <a:rPr lang="en-US" sz="9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(right)</a:t>
            </a:r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sl-SI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0962" name="Picture 2" descr="http://www.iri.upc.edu/people/rvalencia/images/iros09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39733" y="2879052"/>
            <a:ext cx="4618020" cy="2752250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0562" y="4188120"/>
            <a:ext cx="2704405" cy="2044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52400" dist="635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29322" y="2341626"/>
            <a:ext cx="2714644" cy="2033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52400" dist="63500" dir="2700000" sx="101000" sy="101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Minimization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Composition of both terms is non-convex function </a:t>
            </a:r>
            <a:endParaRPr lang="en-US" dirty="0" smtClean="0">
              <a:sym typeface="Wingdings" pitchFamily="2" charset="2"/>
            </a:endParaRPr>
          </a:p>
          <a:p>
            <a:r>
              <a:rPr lang="en-US" dirty="0" smtClean="0">
                <a:sym typeface="Wingdings" pitchFamily="2" charset="2"/>
              </a:rPr>
              <a:t>Possible solution</a:t>
            </a:r>
          </a:p>
          <a:p>
            <a:pPr lvl="1"/>
            <a:r>
              <a:rPr lang="en-US" dirty="0" err="1" smtClean="0">
                <a:sym typeface="Wingdings" pitchFamily="2" charset="2"/>
              </a:rPr>
              <a:t>Linearize</a:t>
            </a:r>
            <a:r>
              <a:rPr lang="en-US" dirty="0" smtClean="0">
                <a:sym typeface="Wingdings" pitchFamily="2" charset="2"/>
              </a:rPr>
              <a:t> the cost volume to get a convex approximation of the data term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Solve approximation iteratively within coarse-to-fine warping scheme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Can lead in loss of the reconstruction details</a:t>
            </a:r>
            <a:endParaRPr lang="sl-SI" dirty="0" smtClean="0"/>
          </a:p>
          <a:p>
            <a:pPr>
              <a:buNone/>
            </a:pPr>
            <a:endParaRPr lang="en-US" dirty="0" smtClean="0">
              <a:sym typeface="Wingdings" pitchFamily="2" charset="2"/>
            </a:endParaRPr>
          </a:p>
          <a:p>
            <a:r>
              <a:rPr lang="en-US" dirty="0" smtClean="0">
                <a:sym typeface="Wingdings" pitchFamily="2" charset="2"/>
              </a:rPr>
              <a:t>Can we do better?</a:t>
            </a:r>
          </a:p>
        </p:txBody>
      </p:sp>
      <p:pic>
        <p:nvPicPr>
          <p:cNvPr id="4" name="Picture 2" descr="http://2media.nowpublic.net/images/56/7d/567d4330074c3b1bfe5065581ea096db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2285984" y="2131334"/>
            <a:ext cx="357190" cy="29753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Alternating two Global Optimizations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Key observation:</a:t>
            </a:r>
          </a:p>
          <a:p>
            <a:pPr lvl="1"/>
            <a:r>
              <a:rPr lang="en-US" dirty="0" smtClean="0"/>
              <a:t>Data term can be globally optimized by exhaustive search</a:t>
            </a:r>
          </a:p>
          <a:p>
            <a:pPr lvl="1"/>
            <a:r>
              <a:rPr lang="en-US" dirty="0" smtClean="0"/>
              <a:t>Convex regularization term can be solved efficiently by convex optimization algorithms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Decoupling scheme</a:t>
            </a:r>
          </a:p>
          <a:p>
            <a:pPr lvl="1"/>
            <a:r>
              <a:rPr lang="en-US" dirty="0" err="1" smtClean="0"/>
              <a:t>Steinbrücker</a:t>
            </a:r>
            <a:r>
              <a:rPr lang="en-US" dirty="0" smtClean="0"/>
              <a:t> et. al.</a:t>
            </a:r>
          </a:p>
          <a:p>
            <a:pPr lvl="1"/>
            <a:r>
              <a:rPr lang="en-US" dirty="0" smtClean="0"/>
              <a:t>Decouple data and regularity term</a:t>
            </a:r>
          </a:p>
          <a:p>
            <a:pPr lvl="1">
              <a:buNone/>
            </a:pP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Alternating two Global Optimizations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Approx. energy functional</a:t>
            </a:r>
          </a:p>
          <a:p>
            <a:pPr lvl="1"/>
            <a:r>
              <a:rPr lang="en-US" dirty="0" smtClean="0"/>
              <a:t>Decouple data and regularity term</a:t>
            </a:r>
          </a:p>
          <a:p>
            <a:pPr lvl="1"/>
            <a:r>
              <a:rPr lang="en-US" dirty="0" smtClean="0"/>
              <a:t>Optimization process is split into two sub-problems</a:t>
            </a:r>
          </a:p>
          <a:p>
            <a:pPr lvl="1"/>
            <a:r>
              <a:rPr lang="en-US" dirty="0" smtClean="0"/>
              <a:t>Terms are decoupled via aux. variable</a:t>
            </a:r>
          </a:p>
          <a:p>
            <a:pPr lvl="1"/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</p:txBody>
      </p:sp>
      <p:pic>
        <p:nvPicPr>
          <p:cNvPr id="47106" name="Picture 2" descr="http://latex.codecogs.com/gif.latex?\LARGE%20\dpi%7b200%7d%20E_%7b\xi,%20\alpha%20%7d%20=%20\int_%7b\Omega%20%7d%20\left%20\%7b%20g(\mathbf%7bu%7d)%20\left%20\|%20\nabla%20\xi%20(\mathbf%7bu%7d)%20\right%20\|_%7b\epsilon%20%7d%20+%20\frac%7b1%7d%7b2\theta%7d(\xi(\mathbf%7bu%7d)-\alpha(\mathbf%7bu%7d))%5e2%20+%20\lambda%20\mathbf%7bC%7d(\mathbf%7bu%7d,%20\alpha(\mathbf%7bu%7d)%20)%20\right%20\%7d%20d\mathbf%7bu%7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4429132"/>
            <a:ext cx="7643866" cy="673746"/>
          </a:xfrm>
          <a:prstGeom prst="rect">
            <a:avLst/>
          </a:prstGeom>
          <a:noFill/>
        </p:spPr>
      </p:pic>
      <p:pic>
        <p:nvPicPr>
          <p:cNvPr id="47108" name="Picture 4" descr="http://latex.codecogs.com/gif.latex?\LARGE%20\dpi%7b200%7d%20\alph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8016" y="3786190"/>
            <a:ext cx="263771" cy="214314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4000496" y="4429132"/>
            <a:ext cx="2000264" cy="642942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7" name="Rectangle 6"/>
          <p:cNvSpPr/>
          <p:nvPr/>
        </p:nvSpPr>
        <p:spPr>
          <a:xfrm>
            <a:off x="500034" y="5514818"/>
            <a:ext cx="8286808" cy="986016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8" name="TextBox 7"/>
          <p:cNvSpPr txBox="1"/>
          <p:nvPr/>
        </p:nvSpPr>
        <p:spPr>
          <a:xfrm>
            <a:off x="571472" y="5586257"/>
            <a:ext cx="821537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Drives original and aux. variables together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Minimizing functional above equivalent to minimizing original formulation as</a:t>
            </a:r>
          </a:p>
          <a:p>
            <a:pPr lvl="1"/>
            <a:r>
              <a:rPr lang="en-US" sz="1100" dirty="0" smtClean="0"/>
              <a:t>[A. </a:t>
            </a:r>
            <a:r>
              <a:rPr lang="en-US" sz="1100" dirty="0" err="1" smtClean="0"/>
              <a:t>Chambolle</a:t>
            </a:r>
            <a:r>
              <a:rPr lang="en-US" sz="1100" dirty="0" smtClean="0"/>
              <a:t>: An Algorithm for Total Variation Minimization and Applications]</a:t>
            </a:r>
          </a:p>
          <a:p>
            <a:pPr>
              <a:buFont typeface="Arial" pitchFamily="34" charset="0"/>
              <a:buChar char="•"/>
            </a:pPr>
            <a:endParaRPr lang="sl-SI" dirty="0"/>
          </a:p>
        </p:txBody>
      </p:sp>
      <p:pic>
        <p:nvPicPr>
          <p:cNvPr id="48132" name="Picture 4" descr="http://latex.codecogs.com/gif.latex?\LARGE%20\dpi%7b200%7d%20\theta%20\to%20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01024" y="5953998"/>
            <a:ext cx="642942" cy="189646"/>
          </a:xfrm>
          <a:prstGeom prst="rect">
            <a:avLst/>
          </a:prstGeom>
          <a:noFill/>
        </p:spPr>
      </p:pic>
      <p:cxnSp>
        <p:nvCxnSpPr>
          <p:cNvPr id="12" name="Straight Connector 11"/>
          <p:cNvCxnSpPr/>
          <p:nvPr/>
        </p:nvCxnSpPr>
        <p:spPr>
          <a:xfrm flipV="1">
            <a:off x="500034" y="5072074"/>
            <a:ext cx="3500462" cy="428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0800000">
            <a:off x="6000760" y="5072074"/>
            <a:ext cx="2786082" cy="428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8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8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Alternating two Global Optimizations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Seems we are just making things more complicated, but: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Energy functional can be globally minimized </a:t>
            </a:r>
            <a:r>
              <a:rPr lang="en-US" dirty="0" err="1" smtClean="0"/>
              <a:t>w.r.t</a:t>
            </a:r>
            <a:endParaRPr lang="en-US" dirty="0" smtClean="0"/>
          </a:p>
          <a:p>
            <a:pPr lvl="2"/>
            <a:r>
              <a:rPr lang="en-US" dirty="0" smtClean="0"/>
              <a:t>Since it is convex in</a:t>
            </a:r>
          </a:p>
          <a:p>
            <a:pPr lvl="2"/>
            <a:r>
              <a:rPr lang="en-US" dirty="0" smtClean="0"/>
              <a:t>E.g. gradient descent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Energy functional can be globally  minimized </a:t>
            </a:r>
            <a:r>
              <a:rPr lang="en-US" dirty="0" err="1" smtClean="0"/>
              <a:t>w.r.t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Not convex </a:t>
            </a:r>
            <a:r>
              <a:rPr lang="en-US" dirty="0" err="1" smtClean="0"/>
              <a:t>w.r.t</a:t>
            </a:r>
            <a:r>
              <a:rPr lang="en-US" dirty="0" smtClean="0"/>
              <a:t>      , but trivially point-wise </a:t>
            </a:r>
            <a:r>
              <a:rPr lang="en-US" dirty="0" err="1" smtClean="0"/>
              <a:t>optimizable</a:t>
            </a:r>
            <a:endParaRPr lang="en-US" dirty="0" smtClean="0"/>
          </a:p>
          <a:p>
            <a:pPr lvl="2"/>
            <a:r>
              <a:rPr lang="en-US" dirty="0" smtClean="0"/>
              <a:t>Exhaustive search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</p:txBody>
      </p:sp>
      <p:pic>
        <p:nvPicPr>
          <p:cNvPr id="13" name="Picture 4" descr="http://latex.codecogs.com/gif.latex?\LARGE%20\dpi%7b200%7d%20\alph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86182" y="5357826"/>
            <a:ext cx="214314" cy="174130"/>
          </a:xfrm>
          <a:prstGeom prst="rect">
            <a:avLst/>
          </a:prstGeom>
          <a:noFill/>
        </p:spPr>
      </p:pic>
      <p:pic>
        <p:nvPicPr>
          <p:cNvPr id="15" name="Picture 2" descr="http://latex.codecogs.com/gif.latex?\LARGE%20\dpi%7b200%7d%20\xi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54363" y="3643314"/>
            <a:ext cx="131885" cy="285752"/>
          </a:xfrm>
          <a:prstGeom prst="rect">
            <a:avLst/>
          </a:prstGeom>
          <a:noFill/>
        </p:spPr>
      </p:pic>
      <p:pic>
        <p:nvPicPr>
          <p:cNvPr id="17" name="Picture 2" descr="http://latex.codecogs.com/gif.latex?\LARGE%20\dpi%7b200%7d%20\xi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29652" y="3214686"/>
            <a:ext cx="131885" cy="285752"/>
          </a:xfrm>
          <a:prstGeom prst="rect">
            <a:avLst/>
          </a:prstGeom>
          <a:noFill/>
        </p:spPr>
      </p:pic>
      <p:pic>
        <p:nvPicPr>
          <p:cNvPr id="18" name="Picture 4" descr="http://latex.codecogs.com/gif.latex?\LARGE%20\dpi%7b200%7d%20\alph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01090" y="4929198"/>
            <a:ext cx="214314" cy="17413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Initialization</a:t>
            </a:r>
          </a:p>
          <a:p>
            <a:pPr lvl="1"/>
            <a:r>
              <a:rPr lang="en-US" dirty="0" smtClean="0"/>
              <a:t>Compute			       </a:t>
            </a:r>
          </a:p>
          <a:p>
            <a:pPr lvl="1"/>
            <a:r>
              <a:rPr lang="en-US" dirty="0" smtClean="0"/>
              <a:t>    = </a:t>
            </a:r>
            <a:r>
              <a:rPr lang="en-US" dirty="0" err="1" smtClean="0"/>
              <a:t>large_value</a:t>
            </a:r>
            <a:endParaRPr lang="en-US" dirty="0" smtClean="0"/>
          </a:p>
          <a:p>
            <a:r>
              <a:rPr lang="en-US" dirty="0" smtClean="0"/>
              <a:t>Iterate until</a:t>
            </a:r>
          </a:p>
          <a:p>
            <a:pPr lvl="1"/>
            <a:r>
              <a:rPr lang="en-US" dirty="0" smtClean="0"/>
              <a:t>Compute</a:t>
            </a:r>
          </a:p>
          <a:p>
            <a:pPr lvl="2"/>
            <a:r>
              <a:rPr lang="en-US" dirty="0" smtClean="0"/>
              <a:t>Minimize          with fixed</a:t>
            </a:r>
          </a:p>
          <a:p>
            <a:pPr lvl="2"/>
            <a:r>
              <a:rPr lang="en-US" dirty="0" smtClean="0"/>
              <a:t>Use convex optimization tools, e.g. gradient descent</a:t>
            </a:r>
          </a:p>
          <a:p>
            <a:pPr lvl="1"/>
            <a:r>
              <a:rPr lang="en-US" dirty="0" smtClean="0"/>
              <a:t>Compute</a:t>
            </a:r>
          </a:p>
          <a:p>
            <a:pPr lvl="2"/>
            <a:r>
              <a:rPr lang="en-US" dirty="0" smtClean="0"/>
              <a:t>Minimize 	 with fixed</a:t>
            </a:r>
          </a:p>
          <a:p>
            <a:pPr lvl="2"/>
            <a:r>
              <a:rPr lang="en-US" dirty="0" smtClean="0"/>
              <a:t>Exhaustive search</a:t>
            </a:r>
          </a:p>
          <a:p>
            <a:pPr lvl="1"/>
            <a:r>
              <a:rPr lang="en-US" dirty="0" smtClean="0"/>
              <a:t>Decrement</a:t>
            </a:r>
          </a:p>
          <a:p>
            <a:pPr lvl="2">
              <a:buNone/>
            </a:pPr>
            <a:endParaRPr lang="en-US" dirty="0" smtClean="0"/>
          </a:p>
        </p:txBody>
      </p:sp>
      <p:pic>
        <p:nvPicPr>
          <p:cNvPr id="4" name="Picture 2" descr="http://latex.codecogs.com/gif.latex?\LARGE%20\dpi%7b200%7d%20\xi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4772035"/>
            <a:ext cx="105508" cy="228601"/>
          </a:xfrm>
          <a:prstGeom prst="rect">
            <a:avLst/>
          </a:prstGeom>
          <a:noFill/>
        </p:spPr>
      </p:pic>
      <p:pic>
        <p:nvPicPr>
          <p:cNvPr id="5" name="Picture 4" descr="http://latex.codecogs.com/gif.latex?\LARGE%20\dpi%7b200%7d%20\alph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3786190"/>
            <a:ext cx="175847" cy="142876"/>
          </a:xfrm>
          <a:prstGeom prst="rect">
            <a:avLst/>
          </a:prstGeom>
          <a:noFill/>
        </p:spPr>
      </p:pic>
      <p:pic>
        <p:nvPicPr>
          <p:cNvPr id="50178" name="Picture 2" descr="http://latex.codecogs.com/gif.latex?\LARGE%20\dpi%7b200%7d%20\alpha%5e0_u%20=%20\xi%5e0_u%20=%20min_d\mathbf%7bC%7d(\mathbf%7bu%7d,%20d)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87355" y="2071678"/>
            <a:ext cx="2627587" cy="317040"/>
          </a:xfrm>
          <a:prstGeom prst="rect">
            <a:avLst/>
          </a:prstGeom>
          <a:noFill/>
        </p:spPr>
      </p:pic>
      <p:pic>
        <p:nvPicPr>
          <p:cNvPr id="50180" name="Picture 4" descr="http://latex.codecogs.com/gif.latex?\LARGE%20\dpi%7b200%7d%20\thet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57290" y="2500306"/>
            <a:ext cx="142876" cy="244082"/>
          </a:xfrm>
          <a:prstGeom prst="rect">
            <a:avLst/>
          </a:prstGeom>
          <a:noFill/>
        </p:spPr>
      </p:pic>
      <p:pic>
        <p:nvPicPr>
          <p:cNvPr id="50182" name="Picture 6" descr="http://latex.codecogs.com/gif.latex?\LARGE%20\dpi%7b200%7d%20E_%7b\xi,%20\alpha%20%7d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86050" y="3714752"/>
            <a:ext cx="428628" cy="256246"/>
          </a:xfrm>
          <a:prstGeom prst="rect">
            <a:avLst/>
          </a:prstGeom>
          <a:noFill/>
        </p:spPr>
      </p:pic>
      <p:pic>
        <p:nvPicPr>
          <p:cNvPr id="10" name="Picture 6" descr="http://latex.codecogs.com/gif.latex?\LARGE%20\dpi%7b200%7d%20E_%7b\xi,%20\alpha%20%7d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96766" y="4786322"/>
            <a:ext cx="417912" cy="249839"/>
          </a:xfrm>
          <a:prstGeom prst="rect">
            <a:avLst/>
          </a:prstGeom>
          <a:noFill/>
        </p:spPr>
      </p:pic>
      <p:pic>
        <p:nvPicPr>
          <p:cNvPr id="50184" name="Picture 8" descr="http://latex.codecogs.com/gif.latex?\LARGE%20\dpi%7b200%7d%20\theta%5en%20%3E%20\theta_%7bend%7d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786050" y="2923904"/>
            <a:ext cx="1214446" cy="290782"/>
          </a:xfrm>
          <a:prstGeom prst="rect">
            <a:avLst/>
          </a:prstGeom>
          <a:noFill/>
        </p:spPr>
      </p:pic>
      <p:pic>
        <p:nvPicPr>
          <p:cNvPr id="50186" name="Picture 10" descr="http://latex.codecogs.com/gif.latex?\LARGE%20\dpi%7b200%7d%20\alpha_u%5en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649871" y="4429132"/>
            <a:ext cx="279055" cy="274159"/>
          </a:xfrm>
          <a:prstGeom prst="rect">
            <a:avLst/>
          </a:prstGeom>
          <a:noFill/>
        </p:spPr>
      </p:pic>
      <p:pic>
        <p:nvPicPr>
          <p:cNvPr id="50188" name="Picture 12" descr="http://latex.codecogs.com/gif.latex?\LARGE%20\dpi%7b200%7d%20\xi_u%5en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634244" y="3357562"/>
            <a:ext cx="223244" cy="255136"/>
          </a:xfrm>
          <a:prstGeom prst="rect">
            <a:avLst/>
          </a:prstGeom>
          <a:noFill/>
        </p:spPr>
      </p:pic>
      <p:pic>
        <p:nvPicPr>
          <p:cNvPr id="14" name="Picture 4" descr="http://latex.codecogs.com/gif.latex?\LARGE%20\dpi%7b200%7d%20\thet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488" y="5500702"/>
            <a:ext cx="142876" cy="24408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 we do Even Better?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Yes!</a:t>
            </a:r>
          </a:p>
          <a:p>
            <a:r>
              <a:rPr lang="en-US" dirty="0" smtClean="0"/>
              <a:t>Primal-Dual approach for convex optimization step</a:t>
            </a:r>
          </a:p>
          <a:p>
            <a:r>
              <a:rPr lang="en-US" dirty="0" smtClean="0"/>
              <a:t>Acceleration of non-convex search</a:t>
            </a:r>
          </a:p>
          <a:p>
            <a:r>
              <a:rPr lang="en-US" dirty="0" smtClean="0"/>
              <a:t>Sub-pixel accuracy</a:t>
            </a:r>
            <a:endParaRPr lang="sl-SI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Preliminaries: Primal-Dual Approach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72518" cy="4757758"/>
          </a:xfrm>
        </p:spPr>
        <p:txBody>
          <a:bodyPr>
            <a:normAutofit/>
          </a:bodyPr>
          <a:lstStyle/>
          <a:p>
            <a:r>
              <a:rPr lang="en-US" dirty="0" smtClean="0"/>
              <a:t>General class of energy minimization problems: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Can obtain dual form by replacing              by its convex conjugate</a:t>
            </a:r>
            <a:endParaRPr lang="sl-SI" dirty="0"/>
          </a:p>
        </p:txBody>
      </p:sp>
      <p:pic>
        <p:nvPicPr>
          <p:cNvPr id="8194" name="Picture 2" descr="http://latex.codecogs.com/gif.latex?\LARGE%20\dpi%7b200%7d%20\underset%7bx%20\in%20X%7d%7bmin%7d%20\left%20\%7b%20F(Kx)%20+%20G(x)%20\right%20\%7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28795" y="2786059"/>
            <a:ext cx="4500594" cy="7166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3143240" y="2714620"/>
            <a:ext cx="1500198" cy="642942"/>
          </a:xfrm>
          <a:prstGeom prst="rect">
            <a:avLst/>
          </a:pr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6" name="Rectangle 5"/>
          <p:cNvSpPr/>
          <p:nvPr/>
        </p:nvSpPr>
        <p:spPr>
          <a:xfrm>
            <a:off x="1785918" y="3857628"/>
            <a:ext cx="2928958" cy="928694"/>
          </a:xfrm>
          <a:prstGeom prst="rect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 dirty="0"/>
          </a:p>
        </p:txBody>
      </p:sp>
      <p:pic>
        <p:nvPicPr>
          <p:cNvPr id="8196" name="Picture 4" descr="http://latex.codecogs.com/gif.latex?\LARGE%20\dpi%7b200%7d%20\left%20\|%20Kx%20\right%20\|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00430" y="4286256"/>
            <a:ext cx="785818" cy="358878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857356" y="3929066"/>
            <a:ext cx="3000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Usually regularization term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Often a norm:</a:t>
            </a:r>
            <a:endParaRPr lang="sl-SI" dirty="0"/>
          </a:p>
        </p:txBody>
      </p:sp>
      <p:pic>
        <p:nvPicPr>
          <p:cNvPr id="8198" name="Picture 6" descr="http://latex.codecogs.com/gif.latex?\LARGE%20\dpi%7b200%7d%20F(Kx)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72264" y="5257545"/>
            <a:ext cx="1071570" cy="386033"/>
          </a:xfrm>
          <a:prstGeom prst="rect">
            <a:avLst/>
          </a:prstGeom>
          <a:noFill/>
        </p:spPr>
      </p:pic>
      <p:pic>
        <p:nvPicPr>
          <p:cNvPr id="8200" name="Picture 8" descr="http://latex.codecogs.com/gif.latex?\LARGE%20\dpi%7b200%7d%20F%5e*(y)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840380" y="5715017"/>
            <a:ext cx="874496" cy="396257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/>
        </p:nvSpPr>
        <p:spPr>
          <a:xfrm>
            <a:off x="5143504" y="2714620"/>
            <a:ext cx="1071570" cy="642942"/>
          </a:xfrm>
          <a:prstGeom prst="rect">
            <a:avLst/>
          </a:pr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3" name="Rectangle 12"/>
          <p:cNvSpPr/>
          <p:nvPr/>
        </p:nvSpPr>
        <p:spPr>
          <a:xfrm>
            <a:off x="5214942" y="3857628"/>
            <a:ext cx="1571636" cy="642942"/>
          </a:xfrm>
          <a:prstGeom prst="rect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 dirty="0"/>
          </a:p>
        </p:txBody>
      </p:sp>
      <p:sp>
        <p:nvSpPr>
          <p:cNvPr id="14" name="TextBox 13"/>
          <p:cNvSpPr txBox="1"/>
          <p:nvPr/>
        </p:nvSpPr>
        <p:spPr>
          <a:xfrm>
            <a:off x="5286380" y="3929066"/>
            <a:ext cx="2786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Data term</a:t>
            </a:r>
            <a:endParaRPr lang="sl-SI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1785918" y="3357562"/>
            <a:ext cx="1357322" cy="500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 flipV="1">
            <a:off x="4429124" y="3571876"/>
            <a:ext cx="500066" cy="71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6200000" flipV="1">
            <a:off x="4929190" y="3571876"/>
            <a:ext cx="500066" cy="71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10800000">
            <a:off x="6215074" y="3357562"/>
            <a:ext cx="571504" cy="500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12" grpId="0" animBg="1"/>
      <p:bldP spid="13" grpId="0" animBg="1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Preliminaries: Primal-Dual Approach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General problem formulation: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By definition </a:t>
            </a:r>
            <a:r>
              <a:rPr lang="en-US" sz="2000" dirty="0" smtClean="0"/>
              <a:t>(Legendre-</a:t>
            </a:r>
            <a:r>
              <a:rPr lang="en-US" sz="2000" dirty="0" err="1" smtClean="0"/>
              <a:t>Fenchel</a:t>
            </a:r>
            <a:r>
              <a:rPr lang="en-US" sz="2000" dirty="0" smtClean="0"/>
              <a:t> transform):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dirty="0" smtClean="0"/>
              <a:t>Dual Form </a:t>
            </a:r>
            <a:r>
              <a:rPr lang="en-US" sz="2000" dirty="0" smtClean="0"/>
              <a:t>(Saddle-point problem): </a:t>
            </a:r>
            <a:endParaRPr lang="sl-SI" sz="2000" dirty="0"/>
          </a:p>
        </p:txBody>
      </p:sp>
      <p:pic>
        <p:nvPicPr>
          <p:cNvPr id="51202" name="Picture 2" descr="http://latex.codecogs.com/gif.latex?\LARGE%20\dpi%7b200%7d%20F(Kx)%20=%20\underset%7by%20\in%20Y%7d%7bmax%7d%20\left%20\%7b%20\left%20\langle%20Kx,%20y%20\right%20\rangle%20-%20F%5e*(y)%20\right%20\%7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7053" y="4071942"/>
            <a:ext cx="5859525" cy="642942"/>
          </a:xfrm>
          <a:prstGeom prst="rect">
            <a:avLst/>
          </a:prstGeom>
          <a:noFill/>
        </p:spPr>
      </p:pic>
      <p:pic>
        <p:nvPicPr>
          <p:cNvPr id="13" name="Picture 2" descr="http://latex.codecogs.com/gif.latex?\LARGE%20\dpi%7b200%7d%20\underset%7bx%20\in%20X%7d%7bmin%7d%20\left%20\%7b%20F(Kx)%20+%20G(x)%20\right%20\%7d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7223" y="2319699"/>
            <a:ext cx="4274953" cy="680673"/>
          </a:xfrm>
          <a:prstGeom prst="rect">
            <a:avLst/>
          </a:prstGeom>
          <a:noFill/>
        </p:spPr>
      </p:pic>
      <p:pic>
        <p:nvPicPr>
          <p:cNvPr id="51204" name="Picture 4" descr="http://latex.codecogs.com/gif.latex?\LARGE%20\dpi%7b200%7d%20\underset%7bx%20\in%20X%7d%7bmin%7d%20\%20\underset%7by%20\in%20Y%7d%7bmax%7d%20\left%20\%7b%20\left%20\langle%20Kx,%20y%20\right%20\rangle%20-%20F%5e*(y)%20+%20G(x)\right%20\%7d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5684" y="5643578"/>
            <a:ext cx="7013902" cy="71438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5357818" y="2714620"/>
            <a:ext cx="3643338" cy="71438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cxnSp>
        <p:nvCxnSpPr>
          <p:cNvPr id="10" name="Straight Arrow Connector 9"/>
          <p:cNvCxnSpPr>
            <a:endCxn id="8" idx="1"/>
          </p:cNvCxnSpPr>
          <p:nvPr/>
        </p:nvCxnSpPr>
        <p:spPr>
          <a:xfrm flipV="1">
            <a:off x="4143372" y="3071810"/>
            <a:ext cx="1214446" cy="5000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6" name="Picture 4" descr="http://latex.codecogs.com/gif.latex?\LARGE%20\dpi%7b300%7d%20F%5e*(y)%20=%20\underset%7bx%20\in%20X%7d%7bmax%7d%20\left%20\%7b%20\left%20\langle%20y,%20Kx%20\right%20\rangle%20-%20F(Kx)%20\right%20\%7d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429256" y="2928934"/>
            <a:ext cx="3490588" cy="357190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Preliminaries: Primal-Dual Approach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Conjugate of Huber norm </a:t>
            </a:r>
            <a:r>
              <a:rPr lang="en-US" sz="2400" dirty="0" smtClean="0"/>
              <a:t>(obtained via Legendre-</a:t>
            </a:r>
            <a:r>
              <a:rPr lang="en-US" sz="2400" dirty="0" err="1" smtClean="0"/>
              <a:t>Fenchel</a:t>
            </a:r>
            <a:r>
              <a:rPr lang="en-US" sz="2400" dirty="0" smtClean="0"/>
              <a:t> transform)</a:t>
            </a:r>
            <a:endParaRPr lang="sl-SI" sz="2400" dirty="0"/>
          </a:p>
        </p:txBody>
      </p:sp>
      <p:pic>
        <p:nvPicPr>
          <p:cNvPr id="52230" name="Picture 6" descr="http://latex.codecogs.com/gif.latex?\LARGE%20\dpi%7b200%7d%20f%5e*(p)%20=%20\frac%7b\epsilon%7d%7b2%7d\left%20\|%20p%20\right%20\|_2%5e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93066" y="4286256"/>
            <a:ext cx="1650702" cy="500066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428860" y="2786058"/>
            <a:ext cx="785818" cy="642942"/>
          </a:xfrm>
          <a:prstGeom prst="rect">
            <a:avLst/>
          </a:prstGeom>
          <a:solidFill>
            <a:schemeClr val="accent6">
              <a:lumMod val="40000"/>
              <a:lumOff val="60000"/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8" name="Rectangle 7"/>
          <p:cNvSpPr/>
          <p:nvPr/>
        </p:nvSpPr>
        <p:spPr>
          <a:xfrm>
            <a:off x="785786" y="4143380"/>
            <a:ext cx="3857652" cy="928694"/>
          </a:xfrm>
          <a:prstGeom prst="rect">
            <a:avLst/>
          </a:prstGeom>
          <a:solidFill>
            <a:schemeClr val="accent1"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9" name="Rectangle 8"/>
          <p:cNvSpPr/>
          <p:nvPr/>
        </p:nvSpPr>
        <p:spPr>
          <a:xfrm>
            <a:off x="5357818" y="4143380"/>
            <a:ext cx="1928826" cy="928694"/>
          </a:xfrm>
          <a:prstGeom prst="rect">
            <a:avLst/>
          </a:prstGeom>
          <a:solidFill>
            <a:schemeClr val="accent6">
              <a:lumMod val="40000"/>
              <a:lumOff val="60000"/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0" name="Rectangle 9"/>
          <p:cNvSpPr/>
          <p:nvPr/>
        </p:nvSpPr>
        <p:spPr>
          <a:xfrm>
            <a:off x="2143108" y="3429000"/>
            <a:ext cx="1357322" cy="500066"/>
          </a:xfrm>
          <a:prstGeom prst="rect">
            <a:avLst/>
          </a:prstGeom>
          <a:solidFill>
            <a:schemeClr val="accent1"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pic>
        <p:nvPicPr>
          <p:cNvPr id="11" name="Picture 8" descr="http://latex.codecogs.com/gif.latex?\huge%20\dpi%7b300%7d%20\left%20\|%20x%20\right%20\|_%7b\epsilon%20%7d%20=%20\left\%7b\begin%7bmatrix%7d%20\frac%7b\left%20\|%20x%20\right%20\|_%7b2%7d%5e%7b2%7d%7d%7b2\epsilon%7d%20&amp;%20\quad%20\left%20\|%20x%20\right%20\|_2\leq%20\epsilon%20\\%20\left%20\|%20x%20\right%20\|_1%20-%20\frac%7b\epsilon%7d%7b2%7d%20&amp;%20\quad%20else%20\end%7bmatrix%7d\right.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7224" y="2857496"/>
            <a:ext cx="4214842" cy="1026692"/>
          </a:xfrm>
          <a:prstGeom prst="rect">
            <a:avLst/>
          </a:prstGeom>
          <a:noFill/>
        </p:spPr>
      </p:pic>
      <p:sp>
        <p:nvSpPr>
          <p:cNvPr id="14" name="Right Arrow 13"/>
          <p:cNvSpPr/>
          <p:nvPr/>
        </p:nvSpPr>
        <p:spPr>
          <a:xfrm>
            <a:off x="428596" y="5572140"/>
            <a:ext cx="714380" cy="500066"/>
          </a:xfrm>
          <a:prstGeom prst="rightArrow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pic>
        <p:nvPicPr>
          <p:cNvPr id="52236" name="Picture 12" descr="http://latex.codecogs.com/gif.latex?\LARGE%20\dpi%7b200%7d%20\underset%7bx%20\in%20X%7d%7bmin%7d%20\%20\underset%7by%20\in%20Y%7d%7bmax%7d%20\left%20\%7b%20\left%20\langle%20Kx,y%20\right%20\rangle%20-%20\delta(y)%20-%20\frac%7b\epsilon%7d%7b2%7d%20\left%20\|%20y%20\right%20\|_2%5e2%20+%20G(x)\right%20\%7d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85852" y="5429264"/>
            <a:ext cx="7475878" cy="785818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4929190" y="5357826"/>
            <a:ext cx="857256" cy="928694"/>
          </a:xfrm>
          <a:prstGeom prst="rect">
            <a:avLst/>
          </a:prstGeom>
          <a:solidFill>
            <a:schemeClr val="accent1"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8" name="Rectangle 17"/>
          <p:cNvSpPr/>
          <p:nvPr/>
        </p:nvSpPr>
        <p:spPr>
          <a:xfrm>
            <a:off x="6143636" y="5357826"/>
            <a:ext cx="1214446" cy="928694"/>
          </a:xfrm>
          <a:prstGeom prst="rect">
            <a:avLst/>
          </a:prstGeom>
          <a:solidFill>
            <a:schemeClr val="accent6">
              <a:lumMod val="40000"/>
              <a:lumOff val="60000"/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pic>
        <p:nvPicPr>
          <p:cNvPr id="10242" name="Picture 2" descr="http://latex.codecogs.com/gif.latex?\LARGE%20\dpi%7b300%7d%20\delta(p)%20=f%5e*(p)%20=%20\left\%7b\begin%7bmatrix%7d%200%20&amp;%20\quad%20\left%20\|%20p%20\right%20\|\leq%201%20\\%20\infty%20&amp;%20\quad%20else%20\end%7bmatrix%7d\right.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57224" y="4253344"/>
            <a:ext cx="3571900" cy="675854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7" grpId="0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Minimization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are solving saddle point problem now!</a:t>
            </a:r>
          </a:p>
          <a:p>
            <a:r>
              <a:rPr lang="en-US" dirty="0" smtClean="0"/>
              <a:t>Condition of optimality met when</a:t>
            </a:r>
          </a:p>
          <a:p>
            <a:r>
              <a:rPr lang="en-US" dirty="0" smtClean="0"/>
              <a:t>Compute partial derivatives</a:t>
            </a:r>
          </a:p>
          <a:p>
            <a:pPr lvl="1"/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 </a:t>
            </a:r>
          </a:p>
          <a:p>
            <a:r>
              <a:rPr lang="en-US" dirty="0" smtClean="0"/>
              <a:t>Perform gradient descent</a:t>
            </a:r>
          </a:p>
          <a:p>
            <a:pPr lvl="1"/>
            <a:r>
              <a:rPr lang="en-US" dirty="0" smtClean="0"/>
              <a:t>Ascent on     (maximization)</a:t>
            </a:r>
          </a:p>
          <a:p>
            <a:pPr lvl="1"/>
            <a:r>
              <a:rPr lang="en-US" dirty="0" smtClean="0"/>
              <a:t>Descent on     (minimization)</a:t>
            </a:r>
          </a:p>
        </p:txBody>
      </p:sp>
      <p:pic>
        <p:nvPicPr>
          <p:cNvPr id="53250" name="Picture 2" descr="http://latex.codecogs.com/gif.latex?\LARGE%20\dpi%7b200%7d%20\partial_%7bx,y%7d%20(E(x,y))%20=%20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72264" y="2357430"/>
            <a:ext cx="2214578" cy="338967"/>
          </a:xfrm>
          <a:prstGeom prst="rect">
            <a:avLst/>
          </a:prstGeom>
          <a:noFill/>
        </p:spPr>
      </p:pic>
      <p:pic>
        <p:nvPicPr>
          <p:cNvPr id="53252" name="Picture 4" descr="http://latex.codecogs.com/gif.latex?\LARGE%20\dpi%7b200%7d%20\partial_%7bx%7d%20E(x,y)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0166" y="3429000"/>
            <a:ext cx="1514089" cy="402832"/>
          </a:xfrm>
          <a:prstGeom prst="rect">
            <a:avLst/>
          </a:prstGeom>
          <a:noFill/>
        </p:spPr>
      </p:pic>
      <p:pic>
        <p:nvPicPr>
          <p:cNvPr id="53254" name="Picture 6" descr="http://latex.codecogs.com/gif.latex?\LARGE%20\dpi%7b200%7d%20\partial_%7by%7d%20E(x,y)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00166" y="3929066"/>
            <a:ext cx="1500198" cy="416722"/>
          </a:xfrm>
          <a:prstGeom prst="rect">
            <a:avLst/>
          </a:prstGeom>
          <a:noFill/>
        </p:spPr>
      </p:pic>
      <p:pic>
        <p:nvPicPr>
          <p:cNvPr id="53256" name="Picture 8" descr="http://latex.codecogs.com/gif.latex?\LARGE%20\dpi%7b200%7d%20x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00364" y="5643578"/>
            <a:ext cx="239043" cy="214314"/>
          </a:xfrm>
          <a:prstGeom prst="rect">
            <a:avLst/>
          </a:prstGeom>
          <a:noFill/>
        </p:spPr>
      </p:pic>
      <p:pic>
        <p:nvPicPr>
          <p:cNvPr id="53258" name="Picture 10" descr="http://latex.codecogs.com/gif.latex?\LARGE%20\dpi%7b200%7d%20y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86050" y="5143512"/>
            <a:ext cx="214314" cy="30498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and Related Work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Monocular SLAM</a:t>
            </a:r>
          </a:p>
          <a:p>
            <a:r>
              <a:rPr lang="en-US" dirty="0" smtClean="0"/>
              <a:t>Structure-from-Motion</a:t>
            </a:r>
          </a:p>
          <a:p>
            <a:r>
              <a:rPr lang="en-US" dirty="0" smtClean="0"/>
              <a:t>PTAM </a:t>
            </a:r>
          </a:p>
          <a:p>
            <a:pPr lvl="1"/>
            <a:r>
              <a:rPr lang="en-US" dirty="0" smtClean="0"/>
              <a:t>Generation of map of 3D features</a:t>
            </a:r>
          </a:p>
          <a:p>
            <a:pPr lvl="1"/>
            <a:r>
              <a:rPr lang="en-US" dirty="0" smtClean="0"/>
              <a:t>Tracking of handheld motion (no </a:t>
            </a:r>
            <a:r>
              <a:rPr lang="en-US" dirty="0" err="1" smtClean="0"/>
              <a:t>odometry</a:t>
            </a:r>
            <a:r>
              <a:rPr lang="en-US" dirty="0" smtClean="0"/>
              <a:t> info!)</a:t>
            </a:r>
          </a:p>
          <a:p>
            <a:pPr lvl="1"/>
            <a:r>
              <a:rPr lang="en-US" b="1" dirty="0" smtClean="0"/>
              <a:t>Split tracking and mapping</a:t>
            </a:r>
          </a:p>
          <a:p>
            <a:pPr lvl="1"/>
            <a:r>
              <a:rPr lang="en-US" dirty="0" smtClean="0"/>
              <a:t>Mapping: bundle adjustment</a:t>
            </a:r>
          </a:p>
          <a:p>
            <a:pPr lvl="1"/>
            <a:r>
              <a:rPr lang="en-US" dirty="0" smtClean="0"/>
              <a:t>Tracking: back-projection of mapped features to camera image plane</a:t>
            </a:r>
            <a:endParaRPr lang="sl-SI" dirty="0"/>
          </a:p>
        </p:txBody>
      </p:sp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29256" y="1285860"/>
            <a:ext cx="3186989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0" y="6627192"/>
            <a:ext cx="90011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Image credits: </a:t>
            </a:r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Klein et. al.,: Parallel Tracking and Mapping for Small AR Workspaces, ISMAR‘07</a:t>
            </a:r>
            <a:endParaRPr lang="sl-SI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Everything Together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First some notation:</a:t>
            </a:r>
          </a:p>
          <a:p>
            <a:pPr lvl="1"/>
            <a:r>
              <a:rPr lang="en-US" dirty="0" smtClean="0"/>
              <a:t>Cost volume is </a:t>
            </a:r>
            <a:r>
              <a:rPr lang="en-US" dirty="0" err="1" smtClean="0"/>
              <a:t>discretized</a:t>
            </a:r>
            <a:r>
              <a:rPr lang="en-US" dirty="0" smtClean="0"/>
              <a:t> in                     array</a:t>
            </a:r>
          </a:p>
          <a:p>
            <a:pPr lvl="1"/>
            <a:r>
              <a:rPr lang="en-US" dirty="0" smtClean="0"/>
              <a:t>We consider 		  stacked column vectors of     and</a:t>
            </a:r>
          </a:p>
          <a:p>
            <a:pPr lvl="2"/>
            <a:r>
              <a:rPr lang="en-US" b="1" dirty="0" smtClean="0"/>
              <a:t>d</a:t>
            </a:r>
            <a:r>
              <a:rPr lang="en-US" dirty="0" smtClean="0"/>
              <a:t> … vector version of</a:t>
            </a:r>
          </a:p>
          <a:p>
            <a:pPr lvl="2"/>
            <a:r>
              <a:rPr lang="en-US" b="1" dirty="0" smtClean="0"/>
              <a:t>a</a:t>
            </a:r>
            <a:r>
              <a:rPr lang="en-US" dirty="0" smtClean="0"/>
              <a:t> … vector version of</a:t>
            </a:r>
          </a:p>
          <a:p>
            <a:pPr lvl="2"/>
            <a:r>
              <a:rPr lang="en-US" b="1" dirty="0" smtClean="0"/>
              <a:t>q </a:t>
            </a:r>
            <a:r>
              <a:rPr lang="en-US" dirty="0" smtClean="0"/>
              <a:t>…		  vector with weights </a:t>
            </a:r>
          </a:p>
          <a:p>
            <a:pPr lvl="2"/>
            <a:r>
              <a:rPr lang="en-US" dirty="0" smtClean="0"/>
              <a:t> 		 … weighting matrix</a:t>
            </a:r>
          </a:p>
          <a:p>
            <a:pPr lvl="1"/>
            <a:r>
              <a:rPr lang="en-US" dirty="0" smtClean="0"/>
              <a:t>A</a:t>
            </a:r>
            <a:r>
              <a:rPr lang="en-US" b="1" dirty="0" smtClean="0"/>
              <a:t>d</a:t>
            </a:r>
            <a:r>
              <a:rPr lang="en-US" dirty="0" smtClean="0"/>
              <a:t> computes                    gradient vector</a:t>
            </a:r>
            <a:endParaRPr lang="sl-SI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pic>
        <p:nvPicPr>
          <p:cNvPr id="7170" name="Picture 2" descr="http://latex.codecogs.com/gif.latex?\LARGE%20\dpi%7b200%7d%20M\times%20N\times%20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34499" y="2357432"/>
            <a:ext cx="1494955" cy="214312"/>
          </a:xfrm>
          <a:prstGeom prst="rect">
            <a:avLst/>
          </a:prstGeom>
          <a:noFill/>
        </p:spPr>
      </p:pic>
      <p:pic>
        <p:nvPicPr>
          <p:cNvPr id="7172" name="Picture 4" descr="http://latex.codecogs.com/gif.latex?\LARGE%20\dpi%7b200%7d%20MN\times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9328" y="2857497"/>
            <a:ext cx="1076920" cy="214313"/>
          </a:xfrm>
          <a:prstGeom prst="rect">
            <a:avLst/>
          </a:prstGeom>
          <a:noFill/>
        </p:spPr>
      </p:pic>
      <p:pic>
        <p:nvPicPr>
          <p:cNvPr id="6" name="Picture 2" descr="http://latex.codecogs.com/gif.latex?\LARGE%20\dpi%7b200%7d%20\xi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15338" y="2786058"/>
            <a:ext cx="131885" cy="285752"/>
          </a:xfrm>
          <a:prstGeom prst="rect">
            <a:avLst/>
          </a:prstGeom>
          <a:noFill/>
        </p:spPr>
      </p:pic>
      <p:pic>
        <p:nvPicPr>
          <p:cNvPr id="7" name="Picture 4" descr="http://latex.codecogs.com/gif.latex?\LARGE%20\dpi%7b200%7d%20\alph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28794" y="3286124"/>
            <a:ext cx="214314" cy="174130"/>
          </a:xfrm>
          <a:prstGeom prst="rect">
            <a:avLst/>
          </a:prstGeom>
          <a:noFill/>
        </p:spPr>
      </p:pic>
      <p:pic>
        <p:nvPicPr>
          <p:cNvPr id="8" name="Picture 4" descr="http://latex.codecogs.com/gif.latex?\LARGE%20\dpi%7b200%7d%20MN\times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14546" y="4572008"/>
            <a:ext cx="1076920" cy="214313"/>
          </a:xfrm>
          <a:prstGeom prst="rect">
            <a:avLst/>
          </a:prstGeom>
          <a:noFill/>
        </p:spPr>
      </p:pic>
      <p:pic>
        <p:nvPicPr>
          <p:cNvPr id="9" name="Picture 2" descr="http://latex.codecogs.com/gif.latex?\LARGE%20\dpi%7b200%7d%20\xi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57686" y="3714752"/>
            <a:ext cx="131885" cy="285752"/>
          </a:xfrm>
          <a:prstGeom prst="rect">
            <a:avLst/>
          </a:prstGeom>
          <a:noFill/>
        </p:spPr>
      </p:pic>
      <p:pic>
        <p:nvPicPr>
          <p:cNvPr id="10" name="Picture 4" descr="http://latex.codecogs.com/gif.latex?\LARGE%20\dpi%7b200%7d%20\alph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57686" y="4214818"/>
            <a:ext cx="214314" cy="174130"/>
          </a:xfrm>
          <a:prstGeom prst="rect">
            <a:avLst/>
          </a:prstGeom>
          <a:noFill/>
        </p:spPr>
      </p:pic>
      <p:pic>
        <p:nvPicPr>
          <p:cNvPr id="7174" name="Picture 6" descr="http://latex.codecogs.com/gif.latex?\LARGE%20\dpi%7b200%7d%202MN\times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357554" y="5560860"/>
            <a:ext cx="1285884" cy="225594"/>
          </a:xfrm>
          <a:prstGeom prst="rect">
            <a:avLst/>
          </a:prstGeom>
          <a:noFill/>
        </p:spPr>
      </p:pic>
      <p:pic>
        <p:nvPicPr>
          <p:cNvPr id="7176" name="Picture 8" descr="http://latex.codecogs.com/gif.latex?\LARGE%20\dpi%7b200%7d%20G%20=%20diag(\mathbf%7bg%7d)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714481" y="5044578"/>
            <a:ext cx="1571636" cy="3132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Huber </a:t>
            </a:r>
            <a:r>
              <a:rPr lang="en-US" dirty="0" err="1" smtClean="0"/>
              <a:t>regularizer</a:t>
            </a:r>
            <a:r>
              <a:rPr lang="en-US" dirty="0" smtClean="0"/>
              <a:t> by its conjugate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Saddle-point problem</a:t>
            </a:r>
          </a:p>
          <a:p>
            <a:pPr lvl="1"/>
            <a:r>
              <a:rPr lang="en-US" dirty="0" smtClean="0"/>
              <a:t>Primal variable </a:t>
            </a:r>
            <a:r>
              <a:rPr lang="en-US" b="1" dirty="0" smtClean="0"/>
              <a:t>d</a:t>
            </a:r>
            <a:r>
              <a:rPr lang="en-US" dirty="0" smtClean="0"/>
              <a:t> and dual variable </a:t>
            </a:r>
            <a:r>
              <a:rPr lang="en-US" b="1" dirty="0" smtClean="0"/>
              <a:t>q</a:t>
            </a:r>
          </a:p>
          <a:p>
            <a:pPr lvl="1"/>
            <a:r>
              <a:rPr lang="en-US" dirty="0" smtClean="0"/>
              <a:t>Coupled with data term</a:t>
            </a:r>
          </a:p>
          <a:p>
            <a:pPr lvl="2"/>
            <a:r>
              <a:rPr lang="en-US" dirty="0" smtClean="0"/>
              <a:t>Sum of convex and non-convex functions</a:t>
            </a:r>
            <a:endParaRPr lang="sl-SI" dirty="0"/>
          </a:p>
        </p:txBody>
      </p:sp>
      <p:pic>
        <p:nvPicPr>
          <p:cNvPr id="54280" name="Picture 8" descr="http://latex.codecogs.com/gif.latex?\LARGE%20\dpi%7b200%7d%20\left%20\|%20AG\mathbf%7bd%7d%20\right%20\|_%7b\epsilon%7d%20=%20\underset%7b\mathbf%7bq%7d,%20\left%20\|%20\mathbf%7bq%7d%20\right%20\|_2%20\leq%201%7d%7bmax%7d%20\left%20\%7b%20\left%20\langle%20AG\mathbf%7bd%7d,%20\mathbf%7bq%7d%20\right%20\rangle%20-%20\delta(\mathbf%7bq%7d)%20-%20\frac%7b\epsilon%7d%7b2%7d%20\left%20\|%20\mathbf%7bq%7d%20\right%20\|_2%5e2%20\right%20\%7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85918" y="2214554"/>
            <a:ext cx="4797242" cy="500066"/>
          </a:xfrm>
          <a:prstGeom prst="rect">
            <a:avLst/>
          </a:prstGeom>
          <a:noFill/>
        </p:spPr>
      </p:pic>
      <p:pic>
        <p:nvPicPr>
          <p:cNvPr id="54290" name="Picture 18" descr="http://latex.codecogs.com/gif.latex?\large%20\dpi%7b300%7d%20E(\mathbf%7bd%7d,\mathbf%7ba%7d,\mathbf%7bq%7d)%20=%20\left%20\%7b%20\left%20\langle%20AG\mathbf%7bd%7d,%20\mathbf%7bq%7d%20\right%20\rangle%20+%20\frac%7b1%7d%7b2\theta%7d\left%20\|%20\mathbf%7bd%7d-\mathbf%7ba%7d%20\right%20\|_2%5e2%20+%20\lambda%20\mathbf%7bC%7d(\mathbf%7ba%7d)%20-%20\delta(\mathbf%7bq%7d)%20-%20\frac%7b\epsilon%7d%7b2%7d%20\left%20\|%20\mathbf%7bq%7d%20\right%20\|_2%5e2%20\right%20\%7d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10" y="5823280"/>
            <a:ext cx="7643866" cy="656753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3714744" y="5786454"/>
            <a:ext cx="1500198" cy="714380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4" name="Rectangle 13"/>
          <p:cNvSpPr/>
          <p:nvPr/>
        </p:nvSpPr>
        <p:spPr>
          <a:xfrm>
            <a:off x="6429388" y="5786454"/>
            <a:ext cx="1714512" cy="714380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5" name="Rectangle 14"/>
          <p:cNvSpPr/>
          <p:nvPr/>
        </p:nvSpPr>
        <p:spPr>
          <a:xfrm>
            <a:off x="1643042" y="2214554"/>
            <a:ext cx="1000132" cy="428628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6" name="Rectangle 15"/>
          <p:cNvSpPr/>
          <p:nvPr/>
        </p:nvSpPr>
        <p:spPr>
          <a:xfrm>
            <a:off x="5000628" y="2071678"/>
            <a:ext cx="1571636" cy="714380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7" name="TextBox 16"/>
          <p:cNvSpPr txBox="1"/>
          <p:nvPr/>
        </p:nvSpPr>
        <p:spPr>
          <a:xfrm>
            <a:off x="285720" y="2071679"/>
            <a:ext cx="857256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F(</a:t>
            </a:r>
            <a:r>
              <a:rPr lang="en-US" dirty="0" err="1" smtClean="0"/>
              <a:t>AG</a:t>
            </a:r>
            <a:r>
              <a:rPr lang="en-US" b="1" dirty="0" err="1" smtClean="0"/>
              <a:t>d</a:t>
            </a:r>
            <a:r>
              <a:rPr lang="en-US" dirty="0" smtClean="0"/>
              <a:t>)</a:t>
            </a:r>
            <a:endParaRPr lang="sl-SI" dirty="0"/>
          </a:p>
        </p:txBody>
      </p:sp>
      <p:cxnSp>
        <p:nvCxnSpPr>
          <p:cNvPr id="19" name="Straight Arrow Connector 18"/>
          <p:cNvCxnSpPr>
            <a:stCxn id="17" idx="3"/>
            <a:endCxn id="15" idx="1"/>
          </p:cNvCxnSpPr>
          <p:nvPr/>
        </p:nvCxnSpPr>
        <p:spPr>
          <a:xfrm>
            <a:off x="1142976" y="2256345"/>
            <a:ext cx="500066" cy="1725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286644" y="2214554"/>
            <a:ext cx="714380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F*(</a:t>
            </a:r>
            <a:r>
              <a:rPr lang="en-US" b="1" dirty="0" smtClean="0"/>
              <a:t>q</a:t>
            </a:r>
            <a:r>
              <a:rPr lang="en-US" dirty="0" smtClean="0"/>
              <a:t>)</a:t>
            </a:r>
            <a:endParaRPr lang="sl-SI" dirty="0"/>
          </a:p>
        </p:txBody>
      </p:sp>
      <p:cxnSp>
        <p:nvCxnSpPr>
          <p:cNvPr id="23" name="Straight Arrow Connector 22"/>
          <p:cNvCxnSpPr>
            <a:endCxn id="16" idx="3"/>
          </p:cNvCxnSpPr>
          <p:nvPr/>
        </p:nvCxnSpPr>
        <p:spPr>
          <a:xfrm rot="10800000" flipV="1">
            <a:off x="6572264" y="2428866"/>
            <a:ext cx="714380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786710" y="5000636"/>
            <a:ext cx="714380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F*(</a:t>
            </a:r>
            <a:r>
              <a:rPr lang="en-US" b="1" dirty="0" smtClean="0"/>
              <a:t>q</a:t>
            </a:r>
            <a:r>
              <a:rPr lang="en-US" dirty="0" smtClean="0"/>
              <a:t>)</a:t>
            </a:r>
            <a:endParaRPr lang="sl-SI" dirty="0"/>
          </a:p>
        </p:txBody>
      </p:sp>
      <p:cxnSp>
        <p:nvCxnSpPr>
          <p:cNvPr id="28" name="Straight Arrow Connector 27"/>
          <p:cNvCxnSpPr>
            <a:endCxn id="14" idx="0"/>
          </p:cNvCxnSpPr>
          <p:nvPr/>
        </p:nvCxnSpPr>
        <p:spPr>
          <a:xfrm rot="5400000">
            <a:off x="7250925" y="5250667"/>
            <a:ext cx="571506" cy="5000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250132" y="5286390"/>
            <a:ext cx="714380" cy="369332"/>
          </a:xfrm>
          <a:prstGeom prst="rect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G(</a:t>
            </a:r>
            <a:r>
              <a:rPr lang="en-US" b="1" dirty="0" smtClean="0"/>
              <a:t>u</a:t>
            </a:r>
            <a:r>
              <a:rPr lang="en-US" dirty="0" smtClean="0"/>
              <a:t>)</a:t>
            </a:r>
            <a:endParaRPr lang="sl-SI" dirty="0"/>
          </a:p>
        </p:txBody>
      </p:sp>
      <p:cxnSp>
        <p:nvCxnSpPr>
          <p:cNvPr id="31" name="Straight Arrow Connector 30"/>
          <p:cNvCxnSpPr>
            <a:endCxn id="13" idx="1"/>
          </p:cNvCxnSpPr>
          <p:nvPr/>
        </p:nvCxnSpPr>
        <p:spPr>
          <a:xfrm>
            <a:off x="1964514" y="5429264"/>
            <a:ext cx="1750230" cy="7143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http://latex.codecogs.com/gif.latex?\LARGE%20\dpi%7b300%7d%20\underset%7b\mathbf%7bq%7d,%20\left%20\|%20\mathbf%7bq%7d\leq%201%20\right%20\|%7d%7bmax%7d%20\%20\underset%7b\mathbf%7bd%7d,%20\mathbf%7ba%7d%7d%7bmin%7d%20\%20E(\mathbf%7bd%7d,\mathbf%7ba%7d,\mathbf%7bq%7d)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14546" y="4786322"/>
            <a:ext cx="3580126" cy="642942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22" grpId="0" animBg="1"/>
      <p:bldP spid="27" grpId="0" animBg="1"/>
      <p:bldP spid="3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We also need partial derivatives</a:t>
            </a:r>
          </a:p>
          <a:p>
            <a:pPr lvl="1"/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 </a:t>
            </a:r>
            <a:endParaRPr lang="sl-SI" dirty="0" smtClean="0"/>
          </a:p>
          <a:p>
            <a:r>
              <a:rPr lang="en-US" dirty="0" smtClean="0"/>
              <a:t>For fixed </a:t>
            </a:r>
            <a:r>
              <a:rPr lang="en-US" b="1" dirty="0" smtClean="0"/>
              <a:t>a</a:t>
            </a:r>
            <a:r>
              <a:rPr lang="en-US" dirty="0" smtClean="0"/>
              <a:t>, gradient ascent </a:t>
            </a:r>
            <a:r>
              <a:rPr lang="en-US" dirty="0" err="1" smtClean="0"/>
              <a:t>w.r.t</a:t>
            </a:r>
            <a:r>
              <a:rPr lang="en-US" dirty="0" smtClean="0"/>
              <a:t> </a:t>
            </a:r>
            <a:r>
              <a:rPr lang="en-US" b="1" dirty="0" smtClean="0"/>
              <a:t>q</a:t>
            </a:r>
            <a:r>
              <a:rPr lang="en-US" dirty="0" smtClean="0"/>
              <a:t> and gradient descent </a:t>
            </a:r>
            <a:r>
              <a:rPr lang="en-US" dirty="0" err="1" smtClean="0"/>
              <a:t>w.r.t</a:t>
            </a:r>
            <a:r>
              <a:rPr lang="en-US" dirty="0" smtClean="0"/>
              <a:t> </a:t>
            </a:r>
            <a:r>
              <a:rPr lang="en-US" b="1" dirty="0" smtClean="0"/>
              <a:t>d</a:t>
            </a:r>
            <a:r>
              <a:rPr lang="en-US" dirty="0" smtClean="0"/>
              <a:t> is performed</a:t>
            </a:r>
          </a:p>
          <a:p>
            <a:r>
              <a:rPr lang="en-US" dirty="0" smtClean="0"/>
              <a:t>For fixed </a:t>
            </a:r>
            <a:r>
              <a:rPr lang="en-US" b="1" dirty="0" smtClean="0"/>
              <a:t>d</a:t>
            </a:r>
            <a:r>
              <a:rPr lang="en-US" dirty="0" smtClean="0"/>
              <a:t>, exhaustive search </a:t>
            </a:r>
            <a:r>
              <a:rPr lang="en-US" dirty="0" err="1" smtClean="0"/>
              <a:t>w.r.t</a:t>
            </a:r>
            <a:r>
              <a:rPr lang="en-US" dirty="0" smtClean="0"/>
              <a:t> </a:t>
            </a:r>
            <a:r>
              <a:rPr lang="en-US" b="1" dirty="0" smtClean="0"/>
              <a:t>a</a:t>
            </a:r>
            <a:r>
              <a:rPr lang="en-US" dirty="0" smtClean="0"/>
              <a:t> is performed</a:t>
            </a:r>
          </a:p>
          <a:p>
            <a:r>
              <a:rPr lang="en-US" dirty="0" smtClean="0"/>
              <a:t>    is decremented</a:t>
            </a:r>
          </a:p>
          <a:p>
            <a:r>
              <a:rPr lang="en-US" dirty="0" smtClean="0"/>
              <a:t>Iterated until </a:t>
            </a:r>
          </a:p>
        </p:txBody>
      </p:sp>
      <p:pic>
        <p:nvPicPr>
          <p:cNvPr id="55298" name="Picture 2" descr="http://latex.codecogs.com/gif.latex?\large%20\dpi%7b300%7d%20\partial_\mathbf%7bq%7dE(\mathbf%7bd%7d,\mathbf%7ba%7d,\mathbf%7bq%7d)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9" y="2214554"/>
            <a:ext cx="1845087" cy="381319"/>
          </a:xfrm>
          <a:prstGeom prst="rect">
            <a:avLst/>
          </a:prstGeom>
          <a:noFill/>
        </p:spPr>
      </p:pic>
      <p:pic>
        <p:nvPicPr>
          <p:cNvPr id="55300" name="Picture 4" descr="http://latex.codecogs.com/gif.latex?\large%20\dpi%7b300%7d%20\partial_\mathbf%7bd%7dE(\mathbf%7bd%7d,\mathbf%7ba%7d,\mathbf%7bq%7d)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28" y="2643182"/>
            <a:ext cx="1857388" cy="369018"/>
          </a:xfrm>
          <a:prstGeom prst="rect">
            <a:avLst/>
          </a:prstGeom>
          <a:noFill/>
        </p:spPr>
      </p:pic>
      <p:pic>
        <p:nvPicPr>
          <p:cNvPr id="9" name="Picture 8" descr="http://latex.codecogs.com/gif.latex?\LARGE%20\dpi%7b200%7d%20\theta%5en%20%3E%20\theta_%7bend%7d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14678" y="5643578"/>
            <a:ext cx="1491798" cy="357190"/>
          </a:xfrm>
          <a:prstGeom prst="rect">
            <a:avLst/>
          </a:prstGeom>
          <a:noFill/>
        </p:spPr>
      </p:pic>
      <p:pic>
        <p:nvPicPr>
          <p:cNvPr id="55302" name="Picture 6" descr="http://latex.codecogs.com/gif.latex?\large%20\dpi%7b300%7d%20\thet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28662" y="5143513"/>
            <a:ext cx="166134" cy="2857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Optimizations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Accelerating non-convex solution</a:t>
            </a:r>
          </a:p>
          <a:p>
            <a:r>
              <a:rPr lang="en-US" dirty="0" smtClean="0"/>
              <a:t>Increasing solution accuracy</a:t>
            </a:r>
            <a:endParaRPr lang="sl-SI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1472" y="2857496"/>
            <a:ext cx="7572428" cy="1825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4374" y="5286388"/>
            <a:ext cx="1724684" cy="127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52400" dist="635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10" y="4985497"/>
            <a:ext cx="1713802" cy="1229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52400" dist="635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12417" y="5357826"/>
            <a:ext cx="1702921" cy="1256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52400" dist="635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12219" y="5014119"/>
            <a:ext cx="1643074" cy="1343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52400" dist="635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0" y="6627192"/>
            <a:ext cx="90011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Image credits</a:t>
            </a:r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Newcombe</a:t>
            </a:r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et. al.,: DTAM: Dense Tracking and Mapping in Real-Time, ICCV ’11 </a:t>
            </a:r>
            <a:endParaRPr lang="sl-SI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and Results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04324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Runs in real-time</a:t>
            </a:r>
          </a:p>
          <a:p>
            <a:pPr lvl="1"/>
            <a:r>
              <a:rPr lang="en-US" dirty="0" smtClean="0"/>
              <a:t>NVIDIA GTX 480 GPU</a:t>
            </a:r>
          </a:p>
          <a:p>
            <a:pPr lvl="1"/>
            <a:r>
              <a:rPr lang="en-US" dirty="0" smtClean="0"/>
              <a:t>i7 quad-core CPU</a:t>
            </a:r>
          </a:p>
          <a:p>
            <a:pPr lvl="1"/>
            <a:r>
              <a:rPr lang="en-US" dirty="0" smtClean="0"/>
              <a:t>Grey Flea2 camera</a:t>
            </a:r>
          </a:p>
          <a:p>
            <a:pPr lvl="2"/>
            <a:r>
              <a:rPr lang="en-US" dirty="0" smtClean="0"/>
              <a:t>Resolution 640x480</a:t>
            </a:r>
          </a:p>
          <a:p>
            <a:pPr lvl="2"/>
            <a:r>
              <a:rPr lang="en-US" dirty="0" smtClean="0"/>
              <a:t>30 Hz</a:t>
            </a:r>
          </a:p>
          <a:p>
            <a:r>
              <a:rPr lang="en-US" dirty="0" smtClean="0"/>
              <a:t>Comparison with PTAM</a:t>
            </a:r>
            <a:endParaRPr lang="sl-SI" dirty="0"/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71538" y="4714884"/>
            <a:ext cx="6893951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57752" y="3714752"/>
            <a:ext cx="3143272" cy="823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52400" dist="635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0" y="6627192"/>
            <a:ext cx="90011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Image credits</a:t>
            </a:r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Newcombe</a:t>
            </a:r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et. al.,: DTAM: Dense Tracking and Mapping in Real-Time, ICCV ’11 </a:t>
            </a:r>
            <a:endParaRPr lang="sl-SI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and Results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Unmodelled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Camera defocus</a:t>
            </a:r>
          </a:p>
          <a:p>
            <a:endParaRPr lang="en-US" dirty="0" smtClean="0"/>
          </a:p>
          <a:p>
            <a:endParaRPr lang="sl-SI" dirty="0"/>
          </a:p>
        </p:txBody>
      </p:sp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5918" y="4500570"/>
            <a:ext cx="2673886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52400" dist="635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837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43636" y="4449335"/>
            <a:ext cx="2643206" cy="1980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52400" dist="635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472" y="2928934"/>
            <a:ext cx="2673886" cy="2006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52400" dist="635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29189" y="2807388"/>
            <a:ext cx="2769697" cy="2050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52400" dist="635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0" y="6627192"/>
            <a:ext cx="90011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Image credits</a:t>
            </a:r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Newcombe</a:t>
            </a:r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et. al.,: DTAM: Dense Tracking and Mapping in Real-Time, ICCV ’11 </a:t>
            </a:r>
            <a:endParaRPr lang="sl-SI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and Future Work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14882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Significant advance in real-time geometrical vision</a:t>
            </a:r>
          </a:p>
          <a:p>
            <a:r>
              <a:rPr lang="en-US" dirty="0" smtClean="0"/>
              <a:t>Very robust</a:t>
            </a:r>
          </a:p>
          <a:p>
            <a:pPr lvl="1"/>
            <a:r>
              <a:rPr lang="en-US" dirty="0" smtClean="0"/>
              <a:t>Rapid motion</a:t>
            </a:r>
          </a:p>
          <a:p>
            <a:pPr lvl="1"/>
            <a:r>
              <a:rPr lang="en-US" dirty="0" smtClean="0"/>
              <a:t>Camera defocus</a:t>
            </a:r>
          </a:p>
          <a:p>
            <a:r>
              <a:rPr lang="en-US" dirty="0" smtClean="0"/>
              <a:t>Brightness constancy assumption</a:t>
            </a:r>
          </a:p>
          <a:p>
            <a:pPr lvl="1"/>
            <a:r>
              <a:rPr lang="en-US" dirty="0" smtClean="0"/>
              <a:t>Often violated in real-world</a:t>
            </a:r>
          </a:p>
          <a:p>
            <a:pPr lvl="1"/>
            <a:r>
              <a:rPr lang="en-US" dirty="0" smtClean="0"/>
              <a:t>Not robust to global illumination changes</a:t>
            </a:r>
          </a:p>
          <a:p>
            <a:pPr lvl="1"/>
            <a:r>
              <a:rPr lang="en-US" dirty="0" smtClean="0"/>
              <a:t>Challenge for future work</a:t>
            </a:r>
          </a:p>
          <a:p>
            <a:r>
              <a:rPr lang="en-US" dirty="0" smtClean="0"/>
              <a:t>In context of robotics, more efficient model presentation would be interesting</a:t>
            </a:r>
          </a:p>
          <a:p>
            <a:pPr lvl="1"/>
            <a:r>
              <a:rPr lang="en-US" dirty="0" smtClean="0"/>
              <a:t>E.g. </a:t>
            </a:r>
            <a:r>
              <a:rPr lang="en-US" dirty="0" err="1" smtClean="0"/>
              <a:t>Octree</a:t>
            </a:r>
            <a:endParaRPr lang="sl-SI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2857496"/>
            <a:ext cx="8715436" cy="2000264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5400" dirty="0" smtClean="0"/>
              <a:t>Thank you for your attention.</a:t>
            </a:r>
            <a:endParaRPr lang="sl-SI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General Presentation of Method</a:t>
            </a:r>
          </a:p>
          <a:p>
            <a:pPr lvl="1"/>
            <a:r>
              <a:rPr lang="en-US" dirty="0" smtClean="0"/>
              <a:t>Dense Scene Model Generation</a:t>
            </a:r>
          </a:p>
          <a:p>
            <a:pPr lvl="1"/>
            <a:r>
              <a:rPr lang="en-US" dirty="0" smtClean="0"/>
              <a:t>Tracking</a:t>
            </a:r>
          </a:p>
          <a:p>
            <a:endParaRPr lang="en-US" dirty="0" smtClean="0"/>
          </a:p>
          <a:p>
            <a:r>
              <a:rPr lang="en-US" b="1" dirty="0" err="1" smtClean="0"/>
              <a:t>Variational</a:t>
            </a:r>
            <a:r>
              <a:rPr lang="en-US" b="1" dirty="0" smtClean="0"/>
              <a:t> Formulation</a:t>
            </a:r>
          </a:p>
          <a:p>
            <a:pPr lvl="1"/>
            <a:r>
              <a:rPr lang="en-US" dirty="0" smtClean="0"/>
              <a:t>Energy Functional</a:t>
            </a:r>
          </a:p>
          <a:p>
            <a:pPr lvl="1"/>
            <a:r>
              <a:rPr lang="en-US" dirty="0" smtClean="0"/>
              <a:t>Coupling of Terms</a:t>
            </a:r>
          </a:p>
          <a:p>
            <a:pPr>
              <a:buNone/>
            </a:pPr>
            <a:endParaRPr lang="en-US" dirty="0" smtClean="0"/>
          </a:p>
          <a:p>
            <a:r>
              <a:rPr lang="en-US" b="1" dirty="0" smtClean="0"/>
              <a:t>Primal-Dual Method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sl-SI" dirty="0"/>
          </a:p>
        </p:txBody>
      </p:sp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68385" y="1500174"/>
            <a:ext cx="1487117" cy="1103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65100" dist="63500" dir="276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ight Arrow 5"/>
          <p:cNvSpPr/>
          <p:nvPr/>
        </p:nvSpPr>
        <p:spPr>
          <a:xfrm>
            <a:off x="4286248" y="1928802"/>
            <a:ext cx="714380" cy="5000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64000"/>
          </a:blip>
          <a:srcRect/>
          <a:stretch>
            <a:fillRect/>
          </a:stretch>
        </p:blipFill>
        <p:spPr bwMode="auto">
          <a:xfrm rot="21427382">
            <a:off x="561945" y="2249522"/>
            <a:ext cx="3473422" cy="1544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33831" y="2500306"/>
            <a:ext cx="1472406" cy="1060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65100" dist="635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20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33896" y="1928802"/>
            <a:ext cx="1456373" cy="1039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65100" dist="635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676838" y="1285861"/>
            <a:ext cx="1467062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65100" dist="635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-40000"/>
          </a:blip>
          <a:srcRect/>
          <a:stretch>
            <a:fillRect/>
          </a:stretch>
        </p:blipFill>
        <p:spPr bwMode="auto">
          <a:xfrm>
            <a:off x="785786" y="4572008"/>
            <a:ext cx="3266134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ight Arrow 11"/>
          <p:cNvSpPr/>
          <p:nvPr/>
        </p:nvSpPr>
        <p:spPr>
          <a:xfrm flipH="1">
            <a:off x="4286248" y="5429264"/>
            <a:ext cx="714380" cy="5000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3" name="Down Arrow 12"/>
          <p:cNvSpPr/>
          <p:nvPr/>
        </p:nvSpPr>
        <p:spPr>
          <a:xfrm>
            <a:off x="6786578" y="3714752"/>
            <a:ext cx="428628" cy="5000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4" name="Down Arrow 13"/>
          <p:cNvSpPr/>
          <p:nvPr/>
        </p:nvSpPr>
        <p:spPr>
          <a:xfrm>
            <a:off x="2000232" y="3857628"/>
            <a:ext cx="428628" cy="5000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6" name="TextBox 15"/>
          <p:cNvSpPr txBox="1"/>
          <p:nvPr/>
        </p:nvSpPr>
        <p:spPr>
          <a:xfrm>
            <a:off x="0" y="6627192"/>
            <a:ext cx="9001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Image credits:</a:t>
            </a:r>
            <a: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Newcombe</a:t>
            </a:r>
            <a: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et. al.,: DTAM: Dense Tracking and Mapping in Real-Time, ICCV ’11; </a:t>
            </a:r>
            <a:r>
              <a:rPr 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Lovegrove</a:t>
            </a:r>
            <a: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et. al.,: Real-Time Spherical </a:t>
            </a:r>
            <a:r>
              <a:rPr lang="en-US" sz="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Mosaicing</a:t>
            </a:r>
            <a: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using Whole Image Alignment, ECCV </a:t>
            </a:r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‘10</a:t>
            </a:r>
            <a:endParaRPr lang="sl-SI" sz="9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sl-SI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572132" y="4357695"/>
            <a:ext cx="2786082" cy="2122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52400" dist="63500" dir="2700000" sx="101000" sy="101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5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5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Dense Mapping: Preliminaries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Multi-view stereo reconstruction</a:t>
            </a:r>
          </a:p>
          <a:p>
            <a:r>
              <a:rPr lang="en-US" dirty="0" smtClean="0"/>
              <a:t>Correspondence problem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9000"/>
          </a:blip>
          <a:srcRect/>
          <a:stretch>
            <a:fillRect/>
          </a:stretch>
        </p:blipFill>
        <p:spPr bwMode="auto">
          <a:xfrm>
            <a:off x="3428992" y="2928934"/>
            <a:ext cx="3129342" cy="3515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8000"/>
          </a:blip>
          <a:srcRect/>
          <a:stretch>
            <a:fillRect/>
          </a:stretch>
        </p:blipFill>
        <p:spPr bwMode="auto">
          <a:xfrm>
            <a:off x="1714480" y="2857496"/>
            <a:ext cx="2431498" cy="3467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Oval 8"/>
          <p:cNvSpPr/>
          <p:nvPr/>
        </p:nvSpPr>
        <p:spPr>
          <a:xfrm>
            <a:off x="3428992" y="3714752"/>
            <a:ext cx="214314" cy="21431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pic>
        <p:nvPicPr>
          <p:cNvPr id="4103" name="Picture 7" descr="http://latex.codecogs.com/gif.latex?\huge%20\dpi%7b300%7d%20x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14678" y="3500438"/>
            <a:ext cx="214314" cy="201455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Dense Mapping: Challenges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Areas with similar appearance (e.g. flat areas)</a:t>
            </a:r>
          </a:p>
          <a:p>
            <a:r>
              <a:rPr lang="en-US" dirty="0" smtClean="0"/>
              <a:t>Some materials exhibit complex reflectance behavior</a:t>
            </a:r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1472" y="3357563"/>
            <a:ext cx="5072098" cy="3028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52400" dist="635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57884" y="3429000"/>
            <a:ext cx="2743934" cy="200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52400" dist="635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0" y="6627192"/>
            <a:ext cx="90011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Image credits: </a:t>
            </a:r>
            <a:r>
              <a:rPr lang="en-US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Newcombe</a:t>
            </a:r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et. al.,: DTAM: Dense Tracking and Mapping in Real-Time, ICCV ’11 </a:t>
            </a:r>
            <a:r>
              <a:rPr lang="en-US" sz="9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(left)</a:t>
            </a:r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;  </a:t>
            </a:r>
            <a:r>
              <a:rPr lang="en-US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Canas</a:t>
            </a:r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et. al.,: A Liner Formulation of Shape from </a:t>
            </a:r>
            <a:r>
              <a:rPr lang="en-US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Specular</a:t>
            </a:r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Flow, ICCV’09 </a:t>
            </a:r>
            <a:r>
              <a:rPr lang="en-US" sz="9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(right)</a:t>
            </a:r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sl-SI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Dense Mapping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Estimate inverse depth map from bundles of frames</a:t>
            </a:r>
            <a:endParaRPr lang="sl-SI" dirty="0"/>
          </a:p>
        </p:txBody>
      </p:sp>
      <p:pic>
        <p:nvPicPr>
          <p:cNvPr id="33794" name="Picture 2" descr="http://latex.codecogs.com/gif.latex?\huge%20\dpi%7b300%7d%20m%20\in%20\Gamma(r)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14942" y="6000768"/>
            <a:ext cx="642942" cy="174585"/>
          </a:xfrm>
          <a:prstGeom prst="rect">
            <a:avLst/>
          </a:prstGeom>
          <a:noFill/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lum contrast="-30000"/>
          </a:blip>
          <a:srcRect/>
          <a:stretch>
            <a:fillRect/>
          </a:stretch>
        </p:blipFill>
        <p:spPr bwMode="auto">
          <a:xfrm>
            <a:off x="1643042" y="2071678"/>
            <a:ext cx="6429420" cy="4413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0" y="6627192"/>
            <a:ext cx="90011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Image credits</a:t>
            </a:r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R.A. </a:t>
            </a:r>
            <a:r>
              <a:rPr lang="en-US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Newcombe</a:t>
            </a:r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et. al.,: DTAM: Dense Tracking and Mapping in Real-Time, ICCV ’11 </a:t>
            </a:r>
            <a:endParaRPr lang="sl-SI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Photometric Error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207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Total cost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Photometric error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Where:</a:t>
            </a:r>
          </a:p>
          <a:p>
            <a:pPr lvl="1"/>
            <a:r>
              <a:rPr lang="en-US" dirty="0" smtClean="0"/>
              <a:t> 	   … </a:t>
            </a:r>
            <a:r>
              <a:rPr lang="en-US" sz="2600" dirty="0" smtClean="0"/>
              <a:t>intrinsic matrix</a:t>
            </a:r>
          </a:p>
          <a:p>
            <a:pPr lvl="1"/>
            <a:r>
              <a:rPr lang="en-US" dirty="0" smtClean="0"/>
              <a:t> 	      … </a:t>
            </a:r>
            <a:r>
              <a:rPr lang="en-US" sz="2600" dirty="0" smtClean="0"/>
              <a:t>transformation from frame </a:t>
            </a:r>
            <a:r>
              <a:rPr lang="en-US" sz="2600" i="1" dirty="0" smtClean="0"/>
              <a:t>r</a:t>
            </a:r>
            <a:r>
              <a:rPr lang="en-US" sz="2600" dirty="0" smtClean="0"/>
              <a:t> to </a:t>
            </a:r>
            <a:r>
              <a:rPr lang="en-US" sz="2600" i="1" dirty="0" smtClean="0"/>
              <a:t>m</a:t>
            </a:r>
          </a:p>
          <a:p>
            <a:pPr lvl="1"/>
            <a:r>
              <a:rPr lang="en-US" dirty="0" smtClean="0"/>
              <a:t>  </a:t>
            </a:r>
          </a:p>
          <a:p>
            <a:pPr lvl="1"/>
            <a:r>
              <a:rPr lang="en-US" dirty="0" smtClean="0"/>
              <a:t> </a:t>
            </a:r>
            <a:endParaRPr lang="sl-SI" dirty="0"/>
          </a:p>
        </p:txBody>
      </p:sp>
      <p:pic>
        <p:nvPicPr>
          <p:cNvPr id="55300" name="Picture 4" descr="http://latex.codecogs.com/gif.latex?\huge%20\dpi%7b300%7d%20\pi%5e%7b-1%7d(\mathbf%7bu%7d,%20d)%20=%20\frac%7b1%7d%7bd%7d%20K%5e%7b-1%7d\overset%7b.%7d%7b\mathbf%7bu%7d%7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89" y="5857892"/>
            <a:ext cx="2286017" cy="554910"/>
          </a:xfrm>
          <a:prstGeom prst="rect">
            <a:avLst/>
          </a:prstGeom>
          <a:noFill/>
        </p:spPr>
      </p:pic>
      <p:pic>
        <p:nvPicPr>
          <p:cNvPr id="55302" name="Picture 6" descr="http://latex.codecogs.com/gif.latex?\huge%20\dpi%7b300%7d%20\pi(\mathbf%7bx%7d_c)%20=%20(x/z,%20y/z)%5e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7290" y="5480540"/>
            <a:ext cx="2214578" cy="330766"/>
          </a:xfrm>
          <a:prstGeom prst="rect">
            <a:avLst/>
          </a:prstGeom>
          <a:noFill/>
        </p:spPr>
      </p:pic>
      <p:pic>
        <p:nvPicPr>
          <p:cNvPr id="55304" name="Picture 8" descr="http://latex.codecogs.com/gif.latex?\huge%20\dpi%7b300%7d%20K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7290" y="4714884"/>
            <a:ext cx="259591" cy="214314"/>
          </a:xfrm>
          <a:prstGeom prst="rect">
            <a:avLst/>
          </a:prstGeom>
          <a:noFill/>
        </p:spPr>
      </p:pic>
      <p:pic>
        <p:nvPicPr>
          <p:cNvPr id="55306" name="Picture 10" descr="http://latex.codecogs.com/gif.latex?\huge%20\dpi%7b300%7d%20T_%7bmr%7d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70580" y="5072073"/>
            <a:ext cx="486776" cy="249183"/>
          </a:xfrm>
          <a:prstGeom prst="rect">
            <a:avLst/>
          </a:prstGeom>
          <a:noFill/>
        </p:spPr>
      </p:pic>
      <p:pic>
        <p:nvPicPr>
          <p:cNvPr id="29698" name="Picture 2" descr="http://latex.codecogs.com/gif.latex?\LARGE%20\dpi%7b300%7d%20\mathbf%7bC%7d_r(\mathbf%7bu%7d,%20d)%20=%20\frac%7b1%7d%7b\left%20|%20\Gamma(r)%20\right%20|%7d%20\sum_%7bm%20\in%20\Gamma(r)%7d%20\left%20\|%20\rho_r(\mathbf%7bI%7d_m,%20\mathbf%7bu%7d,%20d)%20\right%20\|_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28662" y="2071677"/>
            <a:ext cx="4572032" cy="800445"/>
          </a:xfrm>
          <a:prstGeom prst="rect">
            <a:avLst/>
          </a:prstGeom>
          <a:noFill/>
        </p:spPr>
      </p:pic>
      <p:pic>
        <p:nvPicPr>
          <p:cNvPr id="29700" name="Picture 4" descr="http://latex.codecogs.com/gif.latex?\LARGE%20\dpi%7b300%7d%20\rho_r(\mathbf%7bI%7d_m,%20\mathbf%7bu%7d,%20d)%20=%20\mathbf%7bI%7d_r(\mathbf%7bu%7d)%20-%20\mathbf%7bI%7d_m(\pi%20(KT_%7bmr%7d\pi%5e%7b-1%7d(\mathbf%7bu%7d,%20d)))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28663" y="3604534"/>
            <a:ext cx="5643601" cy="35547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5|17.6|59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5|6.8|4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4|34.2|1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4|4.9|21.5|27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16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3|4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4|1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8742</TotalTime>
  <Words>1166</Words>
  <Application>Microsoft Office PowerPoint</Application>
  <PresentationFormat>On-screen Show (4:3)</PresentationFormat>
  <Paragraphs>277</Paragraphs>
  <Slides>37</Slides>
  <Notes>0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DTAM: Dense Tracking and Mapping in Real-Time</vt:lpstr>
      <vt:lpstr>Motivation</vt:lpstr>
      <vt:lpstr>Previous and Related Work</vt:lpstr>
      <vt:lpstr>Overview</vt:lpstr>
      <vt:lpstr>Approach</vt:lpstr>
      <vt:lpstr>Dense Mapping: Preliminaries</vt:lpstr>
      <vt:lpstr>Dense Mapping: Challenges</vt:lpstr>
      <vt:lpstr>Dense Mapping</vt:lpstr>
      <vt:lpstr>Photometric Error</vt:lpstr>
      <vt:lpstr>Inverse Depth Map Computation</vt:lpstr>
      <vt:lpstr>Inverse Depth Map Computation</vt:lpstr>
      <vt:lpstr>Tracking</vt:lpstr>
      <vt:lpstr>Tracking</vt:lpstr>
      <vt:lpstr>6-DOF Image Alignment</vt:lpstr>
      <vt:lpstr>Back to Inverse Depth Map Computation</vt:lpstr>
      <vt:lpstr>Energy Functional</vt:lpstr>
      <vt:lpstr>Total Variation (TV) Regularization</vt:lpstr>
      <vt:lpstr>Energy Functional Analysis</vt:lpstr>
      <vt:lpstr>Why do Computer Scientists Like Convex Functions?</vt:lpstr>
      <vt:lpstr>Energy Minimization</vt:lpstr>
      <vt:lpstr>Alternating two Global Optimizations</vt:lpstr>
      <vt:lpstr>Alternating two Global Optimizations</vt:lpstr>
      <vt:lpstr>Alternating two Global Optimizations</vt:lpstr>
      <vt:lpstr>Algorithm</vt:lpstr>
      <vt:lpstr>Can we do Even Better?</vt:lpstr>
      <vt:lpstr>Preliminaries: Primal-Dual Approach</vt:lpstr>
      <vt:lpstr>Preliminaries: Primal-Dual Approach</vt:lpstr>
      <vt:lpstr>Preliminaries: Primal-Dual Approach</vt:lpstr>
      <vt:lpstr>Minimization</vt:lpstr>
      <vt:lpstr>Putting Everything Together</vt:lpstr>
      <vt:lpstr>Implementation</vt:lpstr>
      <vt:lpstr>Implementation</vt:lpstr>
      <vt:lpstr>Optimizations</vt:lpstr>
      <vt:lpstr>Evaluation and Results</vt:lpstr>
      <vt:lpstr>Evaluation and Results</vt:lpstr>
      <vt:lpstr>Conclusions and Future Work</vt:lpstr>
      <vt:lpstr>Slide 37</vt:lpstr>
    </vt:vector>
  </TitlesOfParts>
  <Company>HP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DTAM: Dense tracking and motion in real-time</dc:title>
  <dc:creator>aljosa</dc:creator>
  <cp:lastModifiedBy>aljosa</cp:lastModifiedBy>
  <cp:revision>56</cp:revision>
  <dcterms:created xsi:type="dcterms:W3CDTF">2012-06-28T15:04:48Z</dcterms:created>
  <dcterms:modified xsi:type="dcterms:W3CDTF">2012-07-11T22:02:32Z</dcterms:modified>
</cp:coreProperties>
</file>